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8288000" cy="10287000"/>
  <p:notesSz cx="6858000" cy="9144000"/>
  <p:embeddedFontLst>
    <p:embeddedFont>
      <p:font typeface="Bw Helder Bold" panose="020B0604020202020204" charset="0"/>
      <p:regular r:id="rId23"/>
    </p:embeddedFont>
    <p:embeddedFont>
      <p:font typeface="Bw Helder DEMO 1" panose="020B0604020202020204" charset="0"/>
      <p:regular r:id="rId24"/>
    </p:embeddedFont>
    <p:embeddedFont>
      <p:font typeface="Bw Helder DEMO 2" panose="020B0604020202020204" charset="0"/>
      <p:regular r:id="rId25"/>
    </p:embeddedFont>
    <p:embeddedFont>
      <p:font typeface="League Spartan" panose="020B0604020202020204" charset="0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7" d="100"/>
          <a:sy n="47" d="100"/>
        </p:scale>
        <p:origin x="1138" y="26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ctor sepulveda" userId="630f4fb5339e8b76" providerId="LiveId" clId="{BBB7866B-16D2-428D-AE7C-BE56B26F057C}"/>
    <pc:docChg chg="modSld">
      <pc:chgData name="hector sepulveda" userId="630f4fb5339e8b76" providerId="LiveId" clId="{BBB7866B-16D2-428D-AE7C-BE56B26F057C}" dt="2026-02-16T15:00:09.152" v="18" actId="14100"/>
      <pc:docMkLst>
        <pc:docMk/>
      </pc:docMkLst>
      <pc:sldChg chg="modSp mod">
        <pc:chgData name="hector sepulveda" userId="630f4fb5339e8b76" providerId="LiveId" clId="{BBB7866B-16D2-428D-AE7C-BE56B26F057C}" dt="2026-02-16T14:58:32.402" v="1" actId="14100"/>
        <pc:sldMkLst>
          <pc:docMk/>
          <pc:sldMk cId="0" sldId="258"/>
        </pc:sldMkLst>
        <pc:spChg chg="mod">
          <ac:chgData name="hector sepulveda" userId="630f4fb5339e8b76" providerId="LiveId" clId="{BBB7866B-16D2-428D-AE7C-BE56B26F057C}" dt="2026-02-16T14:58:32.402" v="1" actId="14100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8:39.637" v="2" actId="14100"/>
        <pc:sldMkLst>
          <pc:docMk/>
          <pc:sldMk cId="0" sldId="259"/>
        </pc:sldMkLst>
        <pc:spChg chg="mod">
          <ac:chgData name="hector sepulveda" userId="630f4fb5339e8b76" providerId="LiveId" clId="{BBB7866B-16D2-428D-AE7C-BE56B26F057C}" dt="2026-02-16T14:58:39.637" v="2" actId="14100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8:43.868" v="3" actId="14100"/>
        <pc:sldMkLst>
          <pc:docMk/>
          <pc:sldMk cId="0" sldId="260"/>
        </pc:sldMkLst>
        <pc:spChg chg="mod">
          <ac:chgData name="hector sepulveda" userId="630f4fb5339e8b76" providerId="LiveId" clId="{BBB7866B-16D2-428D-AE7C-BE56B26F057C}" dt="2026-02-16T14:58:43.868" v="3" actId="14100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8:50.725" v="4" actId="14100"/>
        <pc:sldMkLst>
          <pc:docMk/>
          <pc:sldMk cId="0" sldId="261"/>
        </pc:sldMkLst>
        <pc:spChg chg="mod">
          <ac:chgData name="hector sepulveda" userId="630f4fb5339e8b76" providerId="LiveId" clId="{BBB7866B-16D2-428D-AE7C-BE56B26F057C}" dt="2026-02-16T14:58:50.725" v="4" actId="14100"/>
          <ac:spMkLst>
            <pc:docMk/>
            <pc:sldMk cId="0" sldId="261"/>
            <ac:spMk id="4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8:56.998" v="5" actId="14100"/>
        <pc:sldMkLst>
          <pc:docMk/>
          <pc:sldMk cId="0" sldId="262"/>
        </pc:sldMkLst>
        <pc:spChg chg="mod">
          <ac:chgData name="hector sepulveda" userId="630f4fb5339e8b76" providerId="LiveId" clId="{BBB7866B-16D2-428D-AE7C-BE56B26F057C}" dt="2026-02-16T14:58:56.998" v="5" actId="14100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8:59.817" v="6" actId="14100"/>
        <pc:sldMkLst>
          <pc:docMk/>
          <pc:sldMk cId="0" sldId="263"/>
        </pc:sldMkLst>
        <pc:spChg chg="mod">
          <ac:chgData name="hector sepulveda" userId="630f4fb5339e8b76" providerId="LiveId" clId="{BBB7866B-16D2-428D-AE7C-BE56B26F057C}" dt="2026-02-16T14:58:59.817" v="6" actId="14100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9:03.066" v="7" actId="14100"/>
        <pc:sldMkLst>
          <pc:docMk/>
          <pc:sldMk cId="0" sldId="264"/>
        </pc:sldMkLst>
        <pc:spChg chg="mod">
          <ac:chgData name="hector sepulveda" userId="630f4fb5339e8b76" providerId="LiveId" clId="{BBB7866B-16D2-428D-AE7C-BE56B26F057C}" dt="2026-02-16T14:59:03.066" v="7" actId="14100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9:06.888" v="8" actId="14100"/>
        <pc:sldMkLst>
          <pc:docMk/>
          <pc:sldMk cId="0" sldId="265"/>
        </pc:sldMkLst>
        <pc:spChg chg="mod">
          <ac:chgData name="hector sepulveda" userId="630f4fb5339e8b76" providerId="LiveId" clId="{BBB7866B-16D2-428D-AE7C-BE56B26F057C}" dt="2026-02-16T14:59:06.888" v="8" actId="14100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9:11.381" v="9" actId="14100"/>
        <pc:sldMkLst>
          <pc:docMk/>
          <pc:sldMk cId="0" sldId="266"/>
        </pc:sldMkLst>
        <pc:spChg chg="mod">
          <ac:chgData name="hector sepulveda" userId="630f4fb5339e8b76" providerId="LiveId" clId="{BBB7866B-16D2-428D-AE7C-BE56B26F057C}" dt="2026-02-16T14:59:11.381" v="9" actId="14100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9:14.682" v="10" actId="14100"/>
        <pc:sldMkLst>
          <pc:docMk/>
          <pc:sldMk cId="0" sldId="267"/>
        </pc:sldMkLst>
        <pc:spChg chg="mod">
          <ac:chgData name="hector sepulveda" userId="630f4fb5339e8b76" providerId="LiveId" clId="{BBB7866B-16D2-428D-AE7C-BE56B26F057C}" dt="2026-02-16T14:59:14.682" v="10" actId="14100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9:18.118" v="11" actId="14100"/>
        <pc:sldMkLst>
          <pc:docMk/>
          <pc:sldMk cId="0" sldId="268"/>
        </pc:sldMkLst>
        <pc:spChg chg="mod">
          <ac:chgData name="hector sepulveda" userId="630f4fb5339e8b76" providerId="LiveId" clId="{BBB7866B-16D2-428D-AE7C-BE56B26F057C}" dt="2026-02-16T14:59:18.118" v="11" actId="14100"/>
          <ac:spMkLst>
            <pc:docMk/>
            <pc:sldMk cId="0" sldId="268"/>
            <ac:spMk id="48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9:35.633" v="12" actId="255"/>
        <pc:sldMkLst>
          <pc:docMk/>
          <pc:sldMk cId="0" sldId="269"/>
        </pc:sldMkLst>
        <pc:spChg chg="mod">
          <ac:chgData name="hector sepulveda" userId="630f4fb5339e8b76" providerId="LiveId" clId="{BBB7866B-16D2-428D-AE7C-BE56B26F057C}" dt="2026-02-16T14:59:35.633" v="12" actId="255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9:42.834" v="13" actId="14100"/>
        <pc:sldMkLst>
          <pc:docMk/>
          <pc:sldMk cId="0" sldId="270"/>
        </pc:sldMkLst>
        <pc:spChg chg="mod">
          <ac:chgData name="hector sepulveda" userId="630f4fb5339e8b76" providerId="LiveId" clId="{BBB7866B-16D2-428D-AE7C-BE56B26F057C}" dt="2026-02-16T14:59:42.834" v="13" actId="14100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9:47.191" v="14" actId="14100"/>
        <pc:sldMkLst>
          <pc:docMk/>
          <pc:sldMk cId="0" sldId="271"/>
        </pc:sldMkLst>
        <pc:spChg chg="mod">
          <ac:chgData name="hector sepulveda" userId="630f4fb5339e8b76" providerId="LiveId" clId="{BBB7866B-16D2-428D-AE7C-BE56B26F057C}" dt="2026-02-16T14:59:47.191" v="14" actId="14100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4:59:55.963" v="15" actId="255"/>
        <pc:sldMkLst>
          <pc:docMk/>
          <pc:sldMk cId="0" sldId="272"/>
        </pc:sldMkLst>
        <pc:spChg chg="mod">
          <ac:chgData name="hector sepulveda" userId="630f4fb5339e8b76" providerId="LiveId" clId="{BBB7866B-16D2-428D-AE7C-BE56B26F057C}" dt="2026-02-16T14:59:55.963" v="15" actId="255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5:00:02.912" v="16" actId="14100"/>
        <pc:sldMkLst>
          <pc:docMk/>
          <pc:sldMk cId="0" sldId="273"/>
        </pc:sldMkLst>
        <pc:spChg chg="mod">
          <ac:chgData name="hector sepulveda" userId="630f4fb5339e8b76" providerId="LiveId" clId="{BBB7866B-16D2-428D-AE7C-BE56B26F057C}" dt="2026-02-16T15:00:02.912" v="16" actId="14100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5:00:06.064" v="17" actId="14100"/>
        <pc:sldMkLst>
          <pc:docMk/>
          <pc:sldMk cId="0" sldId="274"/>
        </pc:sldMkLst>
        <pc:spChg chg="mod">
          <ac:chgData name="hector sepulveda" userId="630f4fb5339e8b76" providerId="LiveId" clId="{BBB7866B-16D2-428D-AE7C-BE56B26F057C}" dt="2026-02-16T15:00:06.064" v="17" actId="14100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hector sepulveda" userId="630f4fb5339e8b76" providerId="LiveId" clId="{BBB7866B-16D2-428D-AE7C-BE56B26F057C}" dt="2026-02-16T15:00:09.152" v="18" actId="14100"/>
        <pc:sldMkLst>
          <pc:docMk/>
          <pc:sldMk cId="0" sldId="275"/>
        </pc:sldMkLst>
        <pc:spChg chg="mod">
          <ac:chgData name="hector sepulveda" userId="630f4fb5339e8b76" providerId="LiveId" clId="{BBB7866B-16D2-428D-AE7C-BE56B26F057C}" dt="2026-02-16T15:00:09.152" v="18" actId="14100"/>
          <ac:spMkLst>
            <pc:docMk/>
            <pc:sldMk cId="0" sldId="275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24498" y="441879"/>
            <a:ext cx="1706543" cy="1695365"/>
          </a:xfrm>
          <a:custGeom>
            <a:avLst/>
            <a:gdLst/>
            <a:ahLst/>
            <a:cxnLst/>
            <a:rect l="l" t="t" r="r" b="b"/>
            <a:pathLst>
              <a:path w="1706543" h="1695365">
                <a:moveTo>
                  <a:pt x="0" y="0"/>
                </a:moveTo>
                <a:lnTo>
                  <a:pt x="1706543" y="0"/>
                </a:lnTo>
                <a:lnTo>
                  <a:pt x="1706543" y="1695365"/>
                </a:lnTo>
                <a:lnTo>
                  <a:pt x="0" y="16953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419"/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3375121" y="2265899"/>
          <a:ext cx="11829992" cy="3095625"/>
        </p:xfrm>
        <a:graphic>
          <a:graphicData uri="http://schemas.openxmlformats.org/drawingml/2006/table">
            <a:tbl>
              <a:tblPr/>
              <a:tblGrid>
                <a:gridCol w="3650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9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187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Producto o servicio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Software de gestión de flota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187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Segmento foco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Empresas de Retail que realizan despachos diarios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187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Cliente tipo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Gerente de logística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3375121" y="5885399"/>
          <a:ext cx="11829992" cy="3324226"/>
        </p:xfrm>
        <a:graphic>
          <a:graphicData uri="http://schemas.openxmlformats.org/drawingml/2006/table">
            <a:tbl>
              <a:tblPr/>
              <a:tblGrid>
                <a:gridCol w="3650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9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6617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Personas que crearon estos  guiones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Batman, Robin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992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Fecha creación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xx/xx/xxxx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6617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Comité que aprobó su uso con nota +7/10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Superman, Mujer Maravilla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Freeform 5"/>
          <p:cNvSpPr/>
          <p:nvPr/>
        </p:nvSpPr>
        <p:spPr>
          <a:xfrm>
            <a:off x="16326200" y="516979"/>
            <a:ext cx="1512613" cy="1023442"/>
          </a:xfrm>
          <a:custGeom>
            <a:avLst/>
            <a:gdLst/>
            <a:ahLst/>
            <a:cxnLst/>
            <a:rect l="l" t="t" r="r" b="b"/>
            <a:pathLst>
              <a:path w="1512613" h="1023442">
                <a:moveTo>
                  <a:pt x="0" y="0"/>
                </a:moveTo>
                <a:lnTo>
                  <a:pt x="1512613" y="0"/>
                </a:lnTo>
                <a:lnTo>
                  <a:pt x="1512613" y="1023442"/>
                </a:lnTo>
                <a:lnTo>
                  <a:pt x="0" y="10234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419"/>
          </a:p>
        </p:txBody>
      </p:sp>
      <p:sp>
        <p:nvSpPr>
          <p:cNvPr id="6" name="TextBox 6"/>
          <p:cNvSpPr txBox="1"/>
          <p:nvPr/>
        </p:nvSpPr>
        <p:spPr>
          <a:xfrm>
            <a:off x="3375121" y="861446"/>
            <a:ext cx="12036679" cy="880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39"/>
              </a:lnSpc>
            </a:pPr>
            <a:r>
              <a:rPr lang="en-US" sz="50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PLAYBOOK DE RELATO COMERCIAL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2933692" y="3024254"/>
          <a:ext cx="12420615" cy="5572125"/>
        </p:xfrm>
        <a:graphic>
          <a:graphicData uri="http://schemas.openxmlformats.org/drawingml/2006/table">
            <a:tbl>
              <a:tblPr/>
              <a:tblGrid>
                <a:gridCol w="4001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19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6192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Objetivo y descripción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Relato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5933">
                <a:tc>
                  <a:txBody>
                    <a:bodyPr/>
                    <a:lstStyle/>
                    <a:p>
                      <a:pPr algn="l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Para confirmar que el cliente encuentra interesante los beneficios que puede obtener.</a:t>
                      </a: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Que entiende el producto y su atributo diferencial, y le ve el potencial de transformación, para alcanzar beneficios medibles.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Si confirma eso quiere decir que está listo para avanzar a temas más prácticos.</a:t>
                      </a:r>
                    </a:p>
                    <a:p>
                      <a:pPr algn="ctr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2933692" y="1992799"/>
            <a:ext cx="13296908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PREGUNTAS DE IMPLICANCIA (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después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escena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6)</a:t>
            </a:r>
          </a:p>
        </p:txBody>
      </p:sp>
      <p:sp>
        <p:nvSpPr>
          <p:cNvPr id="4" name="Freeform 4"/>
          <p:cNvSpPr/>
          <p:nvPr/>
        </p:nvSpPr>
        <p:spPr>
          <a:xfrm>
            <a:off x="8540011" y="655773"/>
            <a:ext cx="984602" cy="984602"/>
          </a:xfrm>
          <a:custGeom>
            <a:avLst/>
            <a:gdLst/>
            <a:ahLst/>
            <a:cxnLst/>
            <a:rect l="l" t="t" r="r" b="b"/>
            <a:pathLst>
              <a:path w="984602" h="984602">
                <a:moveTo>
                  <a:pt x="0" y="0"/>
                </a:moveTo>
                <a:lnTo>
                  <a:pt x="984602" y="0"/>
                </a:lnTo>
                <a:lnTo>
                  <a:pt x="984602" y="984601"/>
                </a:lnTo>
                <a:lnTo>
                  <a:pt x="0" y="98460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419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107281" y="1849171"/>
          <a:ext cx="16152019" cy="7409129"/>
        </p:xfrm>
        <a:graphic>
          <a:graphicData uri="http://schemas.openxmlformats.org/drawingml/2006/table">
            <a:tbl>
              <a:tblPr/>
              <a:tblGrid>
                <a:gridCol w="3998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5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4443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Objetivo y descripción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Relato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4686">
                <a:tc>
                  <a:txBody>
                    <a:bodyPr/>
                    <a:lstStyle/>
                    <a:p>
                      <a:pPr algn="l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Mostramos lo fácil que será adquirir o implementar esta solución. </a:t>
                      </a: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Mencionando los hitos y plazos más importantes., incluyendo el plazo total para recibir el Valor. 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De esa manera los clientes no tienen que imaginarse la implementación, y demuestras que dominas la industria.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107281" y="962025"/>
            <a:ext cx="9865519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MAPA DE EJECUCIÓN (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escena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7)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107281" y="1849171"/>
          <a:ext cx="16152019" cy="7409129"/>
        </p:xfrm>
        <a:graphic>
          <a:graphicData uri="http://schemas.openxmlformats.org/drawingml/2006/table">
            <a:tbl>
              <a:tblPr/>
              <a:tblGrid>
                <a:gridCol w="3998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5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4443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Objetivo y descripción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Relato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4686">
                <a:tc>
                  <a:txBody>
                    <a:bodyPr/>
                    <a:lstStyle/>
                    <a:p>
                      <a:pPr algn="l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Para terminar la reunión con el siguiente paso agendado, hacemos una invitación que considere 2 alternativas para que le sea fácil responder alguna de las dos u otra diferente que él proponga.</a:t>
                      </a: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Nunca hacer una pregunta abierta.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Redacción en 6 partes del Cierre doble alternativa: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Qué, Para qué, Quiénes, Dónde, Cuándo, Horario.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Deja la doble alternativa que sea fácil de decidir y agendar. Puede ser el día y hora..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107280" y="962025"/>
            <a:ext cx="6284119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CIERRE (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escena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8)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2315518"/>
            <a:ext cx="3395332" cy="3101349"/>
            <a:chOff x="0" y="0"/>
            <a:chExt cx="894244" cy="81681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94244" cy="816816"/>
            </a:xfrm>
            <a:custGeom>
              <a:avLst/>
              <a:gdLst/>
              <a:ahLst/>
              <a:cxnLst/>
              <a:rect l="l" t="t" r="r" b="b"/>
              <a:pathLst>
                <a:path w="894244" h="816816">
                  <a:moveTo>
                    <a:pt x="116288" y="0"/>
                  </a:moveTo>
                  <a:lnTo>
                    <a:pt x="777955" y="0"/>
                  </a:lnTo>
                  <a:cubicBezTo>
                    <a:pt x="842180" y="0"/>
                    <a:pt x="894244" y="52064"/>
                    <a:pt x="894244" y="116288"/>
                  </a:cubicBezTo>
                  <a:lnTo>
                    <a:pt x="894244" y="700528"/>
                  </a:lnTo>
                  <a:cubicBezTo>
                    <a:pt x="894244" y="764752"/>
                    <a:pt x="842180" y="816816"/>
                    <a:pt x="777955" y="816816"/>
                  </a:cubicBezTo>
                  <a:lnTo>
                    <a:pt x="116288" y="816816"/>
                  </a:lnTo>
                  <a:cubicBezTo>
                    <a:pt x="85447" y="816816"/>
                    <a:pt x="55868" y="804565"/>
                    <a:pt x="34060" y="782756"/>
                  </a:cubicBezTo>
                  <a:cubicBezTo>
                    <a:pt x="12252" y="760948"/>
                    <a:pt x="0" y="731370"/>
                    <a:pt x="0" y="700528"/>
                  </a:cubicBezTo>
                  <a:lnTo>
                    <a:pt x="0" y="116288"/>
                  </a:lnTo>
                  <a:cubicBezTo>
                    <a:pt x="0" y="52064"/>
                    <a:pt x="52064" y="0"/>
                    <a:pt x="116288" y="0"/>
                  </a:cubicBezTo>
                  <a:close/>
                </a:path>
              </a:pathLst>
            </a:custGeom>
            <a:ln w="3810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s-419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894244" cy="8644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000000"/>
                  </a:solidFill>
                  <a:latin typeface="Bw Helder DEMO 2"/>
                  <a:ea typeface="Bw Helder DEMO 2"/>
                  <a:cs typeface="Bw Helder DEMO 2"/>
                  <a:sym typeface="Bw Helder DEMO 2"/>
                </a:rPr>
                <a:t>Contexto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032106" y="2315518"/>
            <a:ext cx="3395332" cy="3101349"/>
            <a:chOff x="0" y="0"/>
            <a:chExt cx="894244" cy="81681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94244" cy="816816"/>
            </a:xfrm>
            <a:custGeom>
              <a:avLst/>
              <a:gdLst/>
              <a:ahLst/>
              <a:cxnLst/>
              <a:rect l="l" t="t" r="r" b="b"/>
              <a:pathLst>
                <a:path w="894244" h="816816">
                  <a:moveTo>
                    <a:pt x="116288" y="0"/>
                  </a:moveTo>
                  <a:lnTo>
                    <a:pt x="777955" y="0"/>
                  </a:lnTo>
                  <a:cubicBezTo>
                    <a:pt x="842180" y="0"/>
                    <a:pt x="894244" y="52064"/>
                    <a:pt x="894244" y="116288"/>
                  </a:cubicBezTo>
                  <a:lnTo>
                    <a:pt x="894244" y="700528"/>
                  </a:lnTo>
                  <a:cubicBezTo>
                    <a:pt x="894244" y="764752"/>
                    <a:pt x="842180" y="816816"/>
                    <a:pt x="777955" y="816816"/>
                  </a:cubicBezTo>
                  <a:lnTo>
                    <a:pt x="116288" y="816816"/>
                  </a:lnTo>
                  <a:cubicBezTo>
                    <a:pt x="85447" y="816816"/>
                    <a:pt x="55868" y="804565"/>
                    <a:pt x="34060" y="782756"/>
                  </a:cubicBezTo>
                  <a:cubicBezTo>
                    <a:pt x="12252" y="760948"/>
                    <a:pt x="0" y="731370"/>
                    <a:pt x="0" y="700528"/>
                  </a:cubicBezTo>
                  <a:lnTo>
                    <a:pt x="0" y="116288"/>
                  </a:lnTo>
                  <a:cubicBezTo>
                    <a:pt x="0" y="52064"/>
                    <a:pt x="52064" y="0"/>
                    <a:pt x="116288" y="0"/>
                  </a:cubicBezTo>
                  <a:close/>
                </a:path>
              </a:pathLst>
            </a:custGeom>
            <a:ln w="3810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s-419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894244" cy="8644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000000"/>
                  </a:solidFill>
                  <a:latin typeface="Bw Helder DEMO 2"/>
                  <a:ea typeface="Bw Helder DEMO 2"/>
                  <a:cs typeface="Bw Helder DEMO 2"/>
                  <a:sym typeface="Bw Helder DEMO 2"/>
                </a:rPr>
                <a:t>Contexto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048750" y="2315518"/>
            <a:ext cx="3395332" cy="3101349"/>
            <a:chOff x="0" y="0"/>
            <a:chExt cx="894244" cy="81681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94244" cy="816816"/>
            </a:xfrm>
            <a:custGeom>
              <a:avLst/>
              <a:gdLst/>
              <a:ahLst/>
              <a:cxnLst/>
              <a:rect l="l" t="t" r="r" b="b"/>
              <a:pathLst>
                <a:path w="894244" h="816816">
                  <a:moveTo>
                    <a:pt x="116288" y="0"/>
                  </a:moveTo>
                  <a:lnTo>
                    <a:pt x="777955" y="0"/>
                  </a:lnTo>
                  <a:cubicBezTo>
                    <a:pt x="842180" y="0"/>
                    <a:pt x="894244" y="52064"/>
                    <a:pt x="894244" y="116288"/>
                  </a:cubicBezTo>
                  <a:lnTo>
                    <a:pt x="894244" y="700528"/>
                  </a:lnTo>
                  <a:cubicBezTo>
                    <a:pt x="894244" y="764752"/>
                    <a:pt x="842180" y="816816"/>
                    <a:pt x="777955" y="816816"/>
                  </a:cubicBezTo>
                  <a:lnTo>
                    <a:pt x="116288" y="816816"/>
                  </a:lnTo>
                  <a:cubicBezTo>
                    <a:pt x="85447" y="816816"/>
                    <a:pt x="55868" y="804565"/>
                    <a:pt x="34060" y="782756"/>
                  </a:cubicBezTo>
                  <a:cubicBezTo>
                    <a:pt x="12252" y="760948"/>
                    <a:pt x="0" y="731370"/>
                    <a:pt x="0" y="700528"/>
                  </a:cubicBezTo>
                  <a:lnTo>
                    <a:pt x="0" y="116288"/>
                  </a:lnTo>
                  <a:cubicBezTo>
                    <a:pt x="0" y="52064"/>
                    <a:pt x="52064" y="0"/>
                    <a:pt x="116288" y="0"/>
                  </a:cubicBezTo>
                  <a:close/>
                </a:path>
              </a:pathLst>
            </a:custGeom>
            <a:ln w="3810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s-419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894244" cy="8644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000000"/>
                  </a:solidFill>
                  <a:latin typeface="Bw Helder DEMO 2"/>
                  <a:ea typeface="Bw Helder DEMO 2"/>
                  <a:cs typeface="Bw Helder DEMO 2"/>
                  <a:sym typeface="Bw Helder DEMO 2"/>
                </a:rPr>
                <a:t>Contexto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3863968" y="2315518"/>
            <a:ext cx="3395332" cy="3101349"/>
            <a:chOff x="0" y="0"/>
            <a:chExt cx="894244" cy="81681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94244" cy="816816"/>
            </a:xfrm>
            <a:custGeom>
              <a:avLst/>
              <a:gdLst/>
              <a:ahLst/>
              <a:cxnLst/>
              <a:rect l="l" t="t" r="r" b="b"/>
              <a:pathLst>
                <a:path w="894244" h="816816">
                  <a:moveTo>
                    <a:pt x="116288" y="0"/>
                  </a:moveTo>
                  <a:lnTo>
                    <a:pt x="777955" y="0"/>
                  </a:lnTo>
                  <a:cubicBezTo>
                    <a:pt x="842180" y="0"/>
                    <a:pt x="894244" y="52064"/>
                    <a:pt x="894244" y="116288"/>
                  </a:cubicBezTo>
                  <a:lnTo>
                    <a:pt x="894244" y="700528"/>
                  </a:lnTo>
                  <a:cubicBezTo>
                    <a:pt x="894244" y="764752"/>
                    <a:pt x="842180" y="816816"/>
                    <a:pt x="777955" y="816816"/>
                  </a:cubicBezTo>
                  <a:lnTo>
                    <a:pt x="116288" y="816816"/>
                  </a:lnTo>
                  <a:cubicBezTo>
                    <a:pt x="85447" y="816816"/>
                    <a:pt x="55868" y="804565"/>
                    <a:pt x="34060" y="782756"/>
                  </a:cubicBezTo>
                  <a:cubicBezTo>
                    <a:pt x="12252" y="760948"/>
                    <a:pt x="0" y="731370"/>
                    <a:pt x="0" y="700528"/>
                  </a:cubicBezTo>
                  <a:lnTo>
                    <a:pt x="0" y="116288"/>
                  </a:lnTo>
                  <a:cubicBezTo>
                    <a:pt x="0" y="52064"/>
                    <a:pt x="52064" y="0"/>
                    <a:pt x="116288" y="0"/>
                  </a:cubicBezTo>
                  <a:close/>
                </a:path>
              </a:pathLst>
            </a:custGeom>
            <a:ln w="3810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s-419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47625"/>
              <a:ext cx="894244" cy="8644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000000"/>
                  </a:solidFill>
                  <a:latin typeface="Bw Helder DEMO 2"/>
                  <a:ea typeface="Bw Helder DEMO 2"/>
                  <a:cs typeface="Bw Helder DEMO 2"/>
                  <a:sym typeface="Bw Helder DEMO 2"/>
                </a:rPr>
                <a:t>Contexto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3863968" y="6156951"/>
            <a:ext cx="3395332" cy="3101349"/>
            <a:chOff x="0" y="0"/>
            <a:chExt cx="894244" cy="81681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94244" cy="816816"/>
            </a:xfrm>
            <a:custGeom>
              <a:avLst/>
              <a:gdLst/>
              <a:ahLst/>
              <a:cxnLst/>
              <a:rect l="l" t="t" r="r" b="b"/>
              <a:pathLst>
                <a:path w="894244" h="816816">
                  <a:moveTo>
                    <a:pt x="116288" y="0"/>
                  </a:moveTo>
                  <a:lnTo>
                    <a:pt x="777955" y="0"/>
                  </a:lnTo>
                  <a:cubicBezTo>
                    <a:pt x="842180" y="0"/>
                    <a:pt x="894244" y="52064"/>
                    <a:pt x="894244" y="116288"/>
                  </a:cubicBezTo>
                  <a:lnTo>
                    <a:pt x="894244" y="700528"/>
                  </a:lnTo>
                  <a:cubicBezTo>
                    <a:pt x="894244" y="764752"/>
                    <a:pt x="842180" y="816816"/>
                    <a:pt x="777955" y="816816"/>
                  </a:cubicBezTo>
                  <a:lnTo>
                    <a:pt x="116288" y="816816"/>
                  </a:lnTo>
                  <a:cubicBezTo>
                    <a:pt x="85447" y="816816"/>
                    <a:pt x="55868" y="804565"/>
                    <a:pt x="34060" y="782756"/>
                  </a:cubicBezTo>
                  <a:cubicBezTo>
                    <a:pt x="12252" y="760948"/>
                    <a:pt x="0" y="731370"/>
                    <a:pt x="0" y="700528"/>
                  </a:cubicBezTo>
                  <a:lnTo>
                    <a:pt x="0" y="116288"/>
                  </a:lnTo>
                  <a:cubicBezTo>
                    <a:pt x="0" y="52064"/>
                    <a:pt x="52064" y="0"/>
                    <a:pt x="116288" y="0"/>
                  </a:cubicBezTo>
                  <a:close/>
                </a:path>
              </a:pathLst>
            </a:custGeom>
            <a:ln w="3810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s-419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47625"/>
              <a:ext cx="894244" cy="8644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000000"/>
                  </a:solidFill>
                  <a:latin typeface="Bw Helder DEMO 2"/>
                  <a:ea typeface="Bw Helder DEMO 2"/>
                  <a:cs typeface="Bw Helder DEMO 2"/>
                  <a:sym typeface="Bw Helder DEMO 2"/>
                </a:rPr>
                <a:t>Contexto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9863442" y="6156951"/>
            <a:ext cx="3395332" cy="3101349"/>
            <a:chOff x="0" y="0"/>
            <a:chExt cx="894244" cy="816816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94244" cy="816816"/>
            </a:xfrm>
            <a:custGeom>
              <a:avLst/>
              <a:gdLst/>
              <a:ahLst/>
              <a:cxnLst/>
              <a:rect l="l" t="t" r="r" b="b"/>
              <a:pathLst>
                <a:path w="894244" h="816816">
                  <a:moveTo>
                    <a:pt x="116288" y="0"/>
                  </a:moveTo>
                  <a:lnTo>
                    <a:pt x="777955" y="0"/>
                  </a:lnTo>
                  <a:cubicBezTo>
                    <a:pt x="842180" y="0"/>
                    <a:pt x="894244" y="52064"/>
                    <a:pt x="894244" y="116288"/>
                  </a:cubicBezTo>
                  <a:lnTo>
                    <a:pt x="894244" y="700528"/>
                  </a:lnTo>
                  <a:cubicBezTo>
                    <a:pt x="894244" y="764752"/>
                    <a:pt x="842180" y="816816"/>
                    <a:pt x="777955" y="816816"/>
                  </a:cubicBezTo>
                  <a:lnTo>
                    <a:pt x="116288" y="816816"/>
                  </a:lnTo>
                  <a:cubicBezTo>
                    <a:pt x="85447" y="816816"/>
                    <a:pt x="55868" y="804565"/>
                    <a:pt x="34060" y="782756"/>
                  </a:cubicBezTo>
                  <a:cubicBezTo>
                    <a:pt x="12252" y="760948"/>
                    <a:pt x="0" y="731370"/>
                    <a:pt x="0" y="700528"/>
                  </a:cubicBezTo>
                  <a:lnTo>
                    <a:pt x="0" y="116288"/>
                  </a:lnTo>
                  <a:cubicBezTo>
                    <a:pt x="0" y="52064"/>
                    <a:pt x="52064" y="0"/>
                    <a:pt x="116288" y="0"/>
                  </a:cubicBezTo>
                  <a:close/>
                </a:path>
              </a:pathLst>
            </a:custGeom>
            <a:ln w="3810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s-419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47625"/>
              <a:ext cx="894244" cy="8644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000000"/>
                  </a:solidFill>
                  <a:latin typeface="Bw Helder DEMO 2"/>
                  <a:ea typeface="Bw Helder DEMO 2"/>
                  <a:cs typeface="Bw Helder DEMO 2"/>
                  <a:sym typeface="Bw Helder DEMO 2"/>
                </a:rPr>
                <a:t>Contexto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028700" y="6159818"/>
            <a:ext cx="3395332" cy="3101349"/>
            <a:chOff x="0" y="0"/>
            <a:chExt cx="894244" cy="816816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94244" cy="816816"/>
            </a:xfrm>
            <a:custGeom>
              <a:avLst/>
              <a:gdLst/>
              <a:ahLst/>
              <a:cxnLst/>
              <a:rect l="l" t="t" r="r" b="b"/>
              <a:pathLst>
                <a:path w="894244" h="816816">
                  <a:moveTo>
                    <a:pt x="116288" y="0"/>
                  </a:moveTo>
                  <a:lnTo>
                    <a:pt x="777955" y="0"/>
                  </a:lnTo>
                  <a:cubicBezTo>
                    <a:pt x="842180" y="0"/>
                    <a:pt x="894244" y="52064"/>
                    <a:pt x="894244" y="116288"/>
                  </a:cubicBezTo>
                  <a:lnTo>
                    <a:pt x="894244" y="700528"/>
                  </a:lnTo>
                  <a:cubicBezTo>
                    <a:pt x="894244" y="764752"/>
                    <a:pt x="842180" y="816816"/>
                    <a:pt x="777955" y="816816"/>
                  </a:cubicBezTo>
                  <a:lnTo>
                    <a:pt x="116288" y="816816"/>
                  </a:lnTo>
                  <a:cubicBezTo>
                    <a:pt x="85447" y="816816"/>
                    <a:pt x="55868" y="804565"/>
                    <a:pt x="34060" y="782756"/>
                  </a:cubicBezTo>
                  <a:cubicBezTo>
                    <a:pt x="12252" y="760948"/>
                    <a:pt x="0" y="731370"/>
                    <a:pt x="0" y="700528"/>
                  </a:cubicBezTo>
                  <a:lnTo>
                    <a:pt x="0" y="116288"/>
                  </a:lnTo>
                  <a:cubicBezTo>
                    <a:pt x="0" y="52064"/>
                    <a:pt x="52064" y="0"/>
                    <a:pt x="116288" y="0"/>
                  </a:cubicBezTo>
                  <a:close/>
                </a:path>
              </a:pathLst>
            </a:custGeom>
            <a:ln w="3810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s-419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894244" cy="8644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000000"/>
                  </a:solidFill>
                  <a:latin typeface="Bw Helder DEMO 2"/>
                  <a:ea typeface="Bw Helder DEMO 2"/>
                  <a:cs typeface="Bw Helder DEMO 2"/>
                  <a:sym typeface="Bw Helder DEMO 2"/>
                </a:rPr>
                <a:t>Contexto</a:t>
              </a:r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5032106" y="6159818"/>
            <a:ext cx="3395332" cy="3101349"/>
            <a:chOff x="0" y="0"/>
            <a:chExt cx="894244" cy="816816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894244" cy="816816"/>
            </a:xfrm>
            <a:custGeom>
              <a:avLst/>
              <a:gdLst/>
              <a:ahLst/>
              <a:cxnLst/>
              <a:rect l="l" t="t" r="r" b="b"/>
              <a:pathLst>
                <a:path w="894244" h="816816">
                  <a:moveTo>
                    <a:pt x="116288" y="0"/>
                  </a:moveTo>
                  <a:lnTo>
                    <a:pt x="777955" y="0"/>
                  </a:lnTo>
                  <a:cubicBezTo>
                    <a:pt x="842180" y="0"/>
                    <a:pt x="894244" y="52064"/>
                    <a:pt x="894244" y="116288"/>
                  </a:cubicBezTo>
                  <a:lnTo>
                    <a:pt x="894244" y="700528"/>
                  </a:lnTo>
                  <a:cubicBezTo>
                    <a:pt x="894244" y="764752"/>
                    <a:pt x="842180" y="816816"/>
                    <a:pt x="777955" y="816816"/>
                  </a:cubicBezTo>
                  <a:lnTo>
                    <a:pt x="116288" y="816816"/>
                  </a:lnTo>
                  <a:cubicBezTo>
                    <a:pt x="85447" y="816816"/>
                    <a:pt x="55868" y="804565"/>
                    <a:pt x="34060" y="782756"/>
                  </a:cubicBezTo>
                  <a:cubicBezTo>
                    <a:pt x="12252" y="760948"/>
                    <a:pt x="0" y="731370"/>
                    <a:pt x="0" y="700528"/>
                  </a:cubicBezTo>
                  <a:lnTo>
                    <a:pt x="0" y="116288"/>
                  </a:lnTo>
                  <a:cubicBezTo>
                    <a:pt x="0" y="52064"/>
                    <a:pt x="52064" y="0"/>
                    <a:pt x="116288" y="0"/>
                  </a:cubicBezTo>
                  <a:close/>
                </a:path>
              </a:pathLst>
            </a:custGeom>
            <a:ln w="3810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s-419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47625"/>
              <a:ext cx="894244" cy="8644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000000"/>
                  </a:solidFill>
                  <a:latin typeface="Bw Helder DEMO 2"/>
                  <a:ea typeface="Bw Helder DEMO 2"/>
                  <a:cs typeface="Bw Helder DEMO 2"/>
                  <a:sym typeface="Bw Helder DEMO 2"/>
                </a:rPr>
                <a:t>Contexto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 rot="-10800000">
            <a:off x="4569906" y="3509967"/>
            <a:ext cx="443149" cy="900858"/>
            <a:chOff x="0" y="0"/>
            <a:chExt cx="503540" cy="1023624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503540" cy="1023624"/>
            </a:xfrm>
            <a:custGeom>
              <a:avLst/>
              <a:gdLst/>
              <a:ahLst/>
              <a:cxnLst/>
              <a:rect l="l" t="t" r="r" b="b"/>
              <a:pathLst>
                <a:path w="503540" h="1023624">
                  <a:moveTo>
                    <a:pt x="0" y="511812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503540" y="203200"/>
                  </a:lnTo>
                  <a:lnTo>
                    <a:pt x="503540" y="820424"/>
                  </a:lnTo>
                  <a:lnTo>
                    <a:pt x="406400" y="820424"/>
                  </a:lnTo>
                  <a:lnTo>
                    <a:pt x="406400" y="1023624"/>
                  </a:lnTo>
                  <a:lnTo>
                    <a:pt x="0" y="511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s-419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101600" y="155575"/>
              <a:ext cx="401940" cy="6648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 rot="-10800000">
            <a:off x="8605601" y="3509967"/>
            <a:ext cx="443149" cy="900858"/>
            <a:chOff x="0" y="0"/>
            <a:chExt cx="503540" cy="1023624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503540" cy="1023624"/>
            </a:xfrm>
            <a:custGeom>
              <a:avLst/>
              <a:gdLst/>
              <a:ahLst/>
              <a:cxnLst/>
              <a:rect l="l" t="t" r="r" b="b"/>
              <a:pathLst>
                <a:path w="503540" h="1023624">
                  <a:moveTo>
                    <a:pt x="0" y="511812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503540" y="203200"/>
                  </a:lnTo>
                  <a:lnTo>
                    <a:pt x="503540" y="820424"/>
                  </a:lnTo>
                  <a:lnTo>
                    <a:pt x="406400" y="820424"/>
                  </a:lnTo>
                  <a:lnTo>
                    <a:pt x="406400" y="1023624"/>
                  </a:lnTo>
                  <a:lnTo>
                    <a:pt x="0" y="511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s-419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01600" y="155575"/>
              <a:ext cx="401940" cy="6648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 rot="-10800000">
            <a:off x="12586957" y="3509967"/>
            <a:ext cx="1277010" cy="900858"/>
            <a:chOff x="0" y="0"/>
            <a:chExt cx="1451037" cy="1023624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451037" cy="1023624"/>
            </a:xfrm>
            <a:custGeom>
              <a:avLst/>
              <a:gdLst/>
              <a:ahLst/>
              <a:cxnLst/>
              <a:rect l="l" t="t" r="r" b="b"/>
              <a:pathLst>
                <a:path w="1451037" h="1023624">
                  <a:moveTo>
                    <a:pt x="0" y="511812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1451037" y="203200"/>
                  </a:lnTo>
                  <a:lnTo>
                    <a:pt x="1451037" y="820424"/>
                  </a:lnTo>
                  <a:lnTo>
                    <a:pt x="406400" y="820424"/>
                  </a:lnTo>
                  <a:lnTo>
                    <a:pt x="406400" y="1023624"/>
                  </a:lnTo>
                  <a:lnTo>
                    <a:pt x="0" y="511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s-419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101600" y="155575"/>
              <a:ext cx="1349437" cy="6648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8465538" y="7257196"/>
            <a:ext cx="1277010" cy="900858"/>
            <a:chOff x="0" y="0"/>
            <a:chExt cx="1451037" cy="1023624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1451037" cy="1023624"/>
            </a:xfrm>
            <a:custGeom>
              <a:avLst/>
              <a:gdLst/>
              <a:ahLst/>
              <a:cxnLst/>
              <a:rect l="l" t="t" r="r" b="b"/>
              <a:pathLst>
                <a:path w="1451037" h="1023624">
                  <a:moveTo>
                    <a:pt x="0" y="511812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1451037" y="203200"/>
                  </a:lnTo>
                  <a:lnTo>
                    <a:pt x="1451037" y="820424"/>
                  </a:lnTo>
                  <a:lnTo>
                    <a:pt x="406400" y="820424"/>
                  </a:lnTo>
                  <a:lnTo>
                    <a:pt x="406400" y="1023624"/>
                  </a:lnTo>
                  <a:lnTo>
                    <a:pt x="0" y="511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s-419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101600" y="155575"/>
              <a:ext cx="1349437" cy="6648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38" name="Group 38"/>
          <p:cNvGrpSpPr/>
          <p:nvPr/>
        </p:nvGrpSpPr>
        <p:grpSpPr>
          <a:xfrm rot="-125981">
            <a:off x="13313228" y="7260063"/>
            <a:ext cx="443149" cy="900858"/>
            <a:chOff x="0" y="0"/>
            <a:chExt cx="503540" cy="1023624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503540" cy="1023624"/>
            </a:xfrm>
            <a:custGeom>
              <a:avLst/>
              <a:gdLst/>
              <a:ahLst/>
              <a:cxnLst/>
              <a:rect l="l" t="t" r="r" b="b"/>
              <a:pathLst>
                <a:path w="503540" h="1023624">
                  <a:moveTo>
                    <a:pt x="0" y="511812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503540" y="203200"/>
                  </a:lnTo>
                  <a:lnTo>
                    <a:pt x="503540" y="820424"/>
                  </a:lnTo>
                  <a:lnTo>
                    <a:pt x="406400" y="820424"/>
                  </a:lnTo>
                  <a:lnTo>
                    <a:pt x="406400" y="1023624"/>
                  </a:lnTo>
                  <a:lnTo>
                    <a:pt x="0" y="511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s-419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101600" y="155575"/>
              <a:ext cx="401940" cy="6648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41" name="Group 41"/>
          <p:cNvGrpSpPr/>
          <p:nvPr/>
        </p:nvGrpSpPr>
        <p:grpSpPr>
          <a:xfrm rot="-125981">
            <a:off x="4477352" y="7249381"/>
            <a:ext cx="443149" cy="900858"/>
            <a:chOff x="0" y="0"/>
            <a:chExt cx="503540" cy="1023624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503540" cy="1023624"/>
            </a:xfrm>
            <a:custGeom>
              <a:avLst/>
              <a:gdLst/>
              <a:ahLst/>
              <a:cxnLst/>
              <a:rect l="l" t="t" r="r" b="b"/>
              <a:pathLst>
                <a:path w="503540" h="1023624">
                  <a:moveTo>
                    <a:pt x="0" y="511812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503540" y="203200"/>
                  </a:lnTo>
                  <a:lnTo>
                    <a:pt x="503540" y="820424"/>
                  </a:lnTo>
                  <a:lnTo>
                    <a:pt x="406400" y="820424"/>
                  </a:lnTo>
                  <a:lnTo>
                    <a:pt x="406400" y="1023624"/>
                  </a:lnTo>
                  <a:lnTo>
                    <a:pt x="0" y="511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s-419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01600" y="155575"/>
              <a:ext cx="401940" cy="6648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44" name="Group 44"/>
          <p:cNvGrpSpPr/>
          <p:nvPr/>
        </p:nvGrpSpPr>
        <p:grpSpPr>
          <a:xfrm rot="-5400000">
            <a:off x="15340059" y="5336480"/>
            <a:ext cx="443149" cy="900858"/>
            <a:chOff x="0" y="0"/>
            <a:chExt cx="503540" cy="1023624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503540" cy="1023624"/>
            </a:xfrm>
            <a:custGeom>
              <a:avLst/>
              <a:gdLst/>
              <a:ahLst/>
              <a:cxnLst/>
              <a:rect l="l" t="t" r="r" b="b"/>
              <a:pathLst>
                <a:path w="503540" h="1023624">
                  <a:moveTo>
                    <a:pt x="0" y="511812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503540" y="203200"/>
                  </a:lnTo>
                  <a:lnTo>
                    <a:pt x="503540" y="820424"/>
                  </a:lnTo>
                  <a:lnTo>
                    <a:pt x="406400" y="820424"/>
                  </a:lnTo>
                  <a:lnTo>
                    <a:pt x="406400" y="1023624"/>
                  </a:lnTo>
                  <a:lnTo>
                    <a:pt x="0" y="511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s-419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101600" y="155575"/>
              <a:ext cx="401940" cy="6648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47" name="Freeform 47"/>
          <p:cNvSpPr/>
          <p:nvPr/>
        </p:nvSpPr>
        <p:spPr>
          <a:xfrm>
            <a:off x="12865641" y="2570223"/>
            <a:ext cx="576768" cy="939744"/>
          </a:xfrm>
          <a:custGeom>
            <a:avLst/>
            <a:gdLst/>
            <a:ahLst/>
            <a:cxnLst/>
            <a:rect l="l" t="t" r="r" b="b"/>
            <a:pathLst>
              <a:path w="576768" h="939744">
                <a:moveTo>
                  <a:pt x="0" y="0"/>
                </a:moveTo>
                <a:lnTo>
                  <a:pt x="576768" y="0"/>
                </a:lnTo>
                <a:lnTo>
                  <a:pt x="576768" y="939744"/>
                </a:lnTo>
                <a:lnTo>
                  <a:pt x="0" y="9397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419"/>
          </a:p>
        </p:txBody>
      </p:sp>
      <p:sp>
        <p:nvSpPr>
          <p:cNvPr id="48" name="TextBox 48"/>
          <p:cNvSpPr txBox="1"/>
          <p:nvPr/>
        </p:nvSpPr>
        <p:spPr>
          <a:xfrm>
            <a:off x="1028700" y="962025"/>
            <a:ext cx="13373100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ONE PAGER (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resumen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una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vista de las 8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escenas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)</a:t>
            </a:r>
          </a:p>
        </p:txBody>
      </p:sp>
      <p:sp>
        <p:nvSpPr>
          <p:cNvPr id="49" name="Freeform 49"/>
          <p:cNvSpPr/>
          <p:nvPr/>
        </p:nvSpPr>
        <p:spPr>
          <a:xfrm>
            <a:off x="8857056" y="6301821"/>
            <a:ext cx="576768" cy="939744"/>
          </a:xfrm>
          <a:custGeom>
            <a:avLst/>
            <a:gdLst/>
            <a:ahLst/>
            <a:cxnLst/>
            <a:rect l="l" t="t" r="r" b="b"/>
            <a:pathLst>
              <a:path w="576768" h="939744">
                <a:moveTo>
                  <a:pt x="0" y="0"/>
                </a:moveTo>
                <a:lnTo>
                  <a:pt x="576768" y="0"/>
                </a:lnTo>
                <a:lnTo>
                  <a:pt x="576768" y="939744"/>
                </a:lnTo>
                <a:lnTo>
                  <a:pt x="0" y="9397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419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557320" y="2611227"/>
            <a:ext cx="11173360" cy="9201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59"/>
              </a:lnSpc>
            </a:pPr>
            <a:r>
              <a:rPr lang="en-US" sz="53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Relatos de prospección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144011" y="4116598"/>
            <a:ext cx="14659674" cy="45585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Para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conseguir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reuniones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través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llamada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telefónica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, mail o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mensaje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linkedin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.</a:t>
            </a:r>
          </a:p>
          <a:p>
            <a:pPr algn="ctr">
              <a:lnSpc>
                <a:spcPts val="4480"/>
              </a:lnSpc>
            </a:pP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Se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alimenta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del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relato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anterior.</a:t>
            </a:r>
          </a:p>
          <a:p>
            <a:pPr algn="ctr">
              <a:lnSpc>
                <a:spcPts val="4480"/>
              </a:lnSpc>
            </a:pPr>
            <a:endParaRPr lang="en-US" sz="2800" dirty="0">
              <a:solidFill>
                <a:srgbClr val="000000"/>
              </a:solidFill>
              <a:latin typeface="Bw Helder DEMO 1"/>
              <a:ea typeface="Bw Helder DEMO 1"/>
              <a:cs typeface="Bw Helder DEMO 1"/>
              <a:sym typeface="Bw Helder DEMO 1"/>
            </a:endParaRPr>
          </a:p>
          <a:p>
            <a:pPr algn="ctr">
              <a:lnSpc>
                <a:spcPts val="4480"/>
              </a:lnSpc>
            </a:pP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No se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mencionan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los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productos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Sólo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un poco de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los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impactos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.</a:t>
            </a:r>
          </a:p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Objetivo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Agendar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una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reunión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.</a:t>
            </a:r>
          </a:p>
          <a:p>
            <a:pPr algn="ctr">
              <a:lnSpc>
                <a:spcPts val="4480"/>
              </a:lnSpc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  <a:latin typeface="Bw Helder DEMO 1"/>
              <a:ea typeface="Bw Helder DEMO 1"/>
              <a:cs typeface="Bw Helder DEMO 1"/>
              <a:sym typeface="Bw Helder DEMO 1"/>
            </a:endParaRPr>
          </a:p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Pueden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sumar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muchos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más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relatos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más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adelante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 1"/>
              <a:ea typeface="Bw Helder DEMO 1"/>
              <a:cs typeface="Bw Helder DEMO 1"/>
              <a:sym typeface="Bw Helder DEMO 1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157148" y="1993479"/>
          <a:ext cx="16102152" cy="7430567"/>
        </p:xfrm>
        <a:graphic>
          <a:graphicData uri="http://schemas.openxmlformats.org/drawingml/2006/table">
            <a:tbl>
              <a:tblPr/>
              <a:tblGrid>
                <a:gridCol w="2431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41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28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4428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Item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Instrucción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Texto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4428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Acercamiento tibio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Dejar de ser un extraño por un motivo real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2724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Contexto y permiso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Conocemos tus desafíos. Relación entre iguales. Permiso para interrumpir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2724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Valor logrado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Esto hemos logrado</a:t>
                      </a:r>
                      <a:endParaRPr lang="en-US" sz="1100"/>
                    </a:p>
                    <a:p>
                      <a:pPr algn="ctr">
                        <a:lnSpc>
                          <a:spcPts val="2520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081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Darme Importancia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Atendemos clientes exigentes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2724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Propuesta reunión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Queremos contarte como lo hacemos y veas si te interesa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2724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Cierre doble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Tenemos estas 2 posibilidades de reunión</a:t>
                      </a:r>
                      <a:endParaRPr lang="en-US" sz="1100"/>
                    </a:p>
                    <a:p>
                      <a:pPr algn="ctr">
                        <a:lnSpc>
                          <a:spcPts val="2520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028700" y="962025"/>
            <a:ext cx="10325100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GUIÓN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PROSPECCIÓN TELEFÓNICO 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157148" y="1993479"/>
          <a:ext cx="16102152" cy="7430567"/>
        </p:xfrm>
        <a:graphic>
          <a:graphicData uri="http://schemas.openxmlformats.org/drawingml/2006/table">
            <a:tbl>
              <a:tblPr/>
              <a:tblGrid>
                <a:gridCol w="2431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41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28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4428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Item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Instrucción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Texto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4428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Acercamiento tibio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Dejar de ser un extraño por un motivo real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2724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Contexto y permiso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Conocemos tus desafíos. Relación entre iguales. Permiso para interrumpir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2724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Valor logrado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Esto hemos logrado</a:t>
                      </a:r>
                      <a:endParaRPr lang="en-US" sz="1100"/>
                    </a:p>
                    <a:p>
                      <a:pPr algn="ctr">
                        <a:lnSpc>
                          <a:spcPts val="2520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081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Darme Importancia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Atendemos clientes exigentes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2724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Propuesta reunión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Queremos contarte como lo hacemos y veas si te interesa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2724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Bold"/>
                          <a:ea typeface="Bw Helder Bold"/>
                          <a:cs typeface="Bw Helder Bold"/>
                          <a:sym typeface="Bw Helder Bold"/>
                        </a:rPr>
                        <a:t>Cierre doble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Tenemos estas 2 posibilidades de reunión</a:t>
                      </a:r>
                      <a:endParaRPr lang="en-US" sz="1100"/>
                    </a:p>
                    <a:p>
                      <a:pPr algn="ctr">
                        <a:lnSpc>
                          <a:spcPts val="2520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028700" y="962025"/>
            <a:ext cx="11163300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GUIÓN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PROSPECCIÓN TELEFÓNICO 2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557320" y="3394615"/>
            <a:ext cx="11173360" cy="9201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59"/>
              </a:lnSpc>
            </a:pPr>
            <a:r>
              <a:rPr lang="en-US" sz="53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Tareas prioritarias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102780" y="4899986"/>
            <a:ext cx="14659674" cy="2233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Durante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el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proceso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surgió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la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necesidad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abordar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y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definir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algunos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aspectos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para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hacer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más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poderosos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los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relatos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comerciales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.</a:t>
            </a:r>
          </a:p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A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continuación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los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más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importantes</a:t>
            </a:r>
            <a:r>
              <a:rPr lang="en-US" sz="2800" dirty="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 1"/>
              <a:ea typeface="Bw Helder DEMO 1"/>
              <a:cs typeface="Bw Helder DEMO 1"/>
              <a:sym typeface="Bw Helder DEMO 1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976497" y="2323327"/>
          <a:ext cx="13417384" cy="6153150"/>
        </p:xfrm>
        <a:graphic>
          <a:graphicData uri="http://schemas.openxmlformats.org/drawingml/2006/table">
            <a:tbl>
              <a:tblPr/>
              <a:tblGrid>
                <a:gridCol w="3917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9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Nombre tarea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Construir un modelo de diagnóstico que..............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Por qué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Para obtener...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Cómo lo resolveremos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Mediante......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Cuándo inicia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Cuándo termina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Responsables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028700" y="962025"/>
            <a:ext cx="3009900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TAREA 1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976497" y="2323327"/>
          <a:ext cx="13417384" cy="6153150"/>
        </p:xfrm>
        <a:graphic>
          <a:graphicData uri="http://schemas.openxmlformats.org/drawingml/2006/table">
            <a:tbl>
              <a:tblPr/>
              <a:tblGrid>
                <a:gridCol w="3917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9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Nombre tarea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Construir un modelo de diagnóstico que..............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Por qué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Para obtener...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Cómo lo resolveremos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Mediante......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Cuándo inicia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Cuándo termina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Responsables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028700" y="962025"/>
            <a:ext cx="3314700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TAREA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557320" y="2837997"/>
            <a:ext cx="11173360" cy="18726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59"/>
              </a:lnSpc>
            </a:pPr>
            <a:r>
              <a:rPr lang="en-US" sz="53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Guion relato comercial para reunión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185242" y="5312296"/>
            <a:ext cx="14659674" cy="2233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Guion de 8 escenas, con preguntas de implicancia entre medio.</a:t>
            </a:r>
          </a:p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3200">
                <a:solidFill>
                  <a:srgbClr val="000000"/>
                </a:solidFill>
                <a:latin typeface="Bw Helder DEMO 1"/>
                <a:ea typeface="Bw Helder DEMO 1"/>
                <a:cs typeface="Bw Helder DEMO 1"/>
                <a:sym typeface="Bw Helder DEMO 1"/>
              </a:rPr>
              <a:t>Objetivo: comprometer un siguiente paso agendado al final de la reunión.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>
              <a:solidFill>
                <a:srgbClr val="000000"/>
              </a:solidFill>
              <a:latin typeface="Bw Helder DEMO 1"/>
              <a:ea typeface="Bw Helder DEMO 1"/>
              <a:cs typeface="Bw Helder DEMO 1"/>
              <a:sym typeface="Bw Helder DEMO 1"/>
            </a:endParaRP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>
              <a:solidFill>
                <a:srgbClr val="000000"/>
              </a:solidFill>
              <a:latin typeface="Bw Helder DEMO 1"/>
              <a:ea typeface="Bw Helder DEMO 1"/>
              <a:cs typeface="Bw Helder DEMO 1"/>
              <a:sym typeface="Bw Helder DEMO 1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976497" y="2323327"/>
          <a:ext cx="13417384" cy="6153150"/>
        </p:xfrm>
        <a:graphic>
          <a:graphicData uri="http://schemas.openxmlformats.org/drawingml/2006/table">
            <a:tbl>
              <a:tblPr/>
              <a:tblGrid>
                <a:gridCol w="3917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9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Nombre tarea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Construir un modelo de diagnóstico que..............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Por qué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Para obtener...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Cómo lo resolveremos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Mediante......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Cuándo inicia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Cuándo termina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Responsables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028700" y="962025"/>
            <a:ext cx="3771900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TAREA 3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24733" y="2861340"/>
            <a:ext cx="13838533" cy="3948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0"/>
              </a:lnSpc>
            </a:pPr>
            <a:r>
              <a:rPr lang="en-US" sz="280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Este Playbook se debe mantener actualizado con el feedback de reuniones reales con clientes.</a:t>
            </a:r>
          </a:p>
          <a:p>
            <a:pPr algn="ctr">
              <a:lnSpc>
                <a:spcPts val="3920"/>
              </a:lnSpc>
            </a:pPr>
            <a:endParaRPr lang="en-US" sz="280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ctr">
              <a:lnSpc>
                <a:spcPts val="3920"/>
              </a:lnSpc>
            </a:pPr>
            <a:r>
              <a:rPr lang="en-US" sz="280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Puedes convertirlo en una carpeta y agregarle presentaciones gráficas, audios, videos, respuestas a objeciones, etc.</a:t>
            </a:r>
          </a:p>
          <a:p>
            <a:pPr algn="ctr">
              <a:lnSpc>
                <a:spcPts val="3920"/>
              </a:lnSpc>
            </a:pPr>
            <a:endParaRPr lang="en-US" sz="280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ctr">
              <a:lnSpc>
                <a:spcPts val="3920"/>
              </a:lnSpc>
            </a:pPr>
            <a:r>
              <a:rPr lang="en-US" sz="280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Deben haber tantos Playbooks como diferentes segmentos de clientes y ofertas.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7251323" y="8663940"/>
            <a:ext cx="3785354" cy="405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000000"/>
                </a:solidFill>
                <a:latin typeface="Bw Helder Bold"/>
                <a:ea typeface="Bw Helder Bold"/>
                <a:cs typeface="Bw Helder Bold"/>
                <a:sym typeface="Bw Helder Bold"/>
              </a:rPr>
              <a:t>www.powerpitch.net/reset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107281" y="1849171"/>
          <a:ext cx="16152019" cy="7409129"/>
        </p:xfrm>
        <a:graphic>
          <a:graphicData uri="http://schemas.openxmlformats.org/drawingml/2006/table">
            <a:tbl>
              <a:tblPr/>
              <a:tblGrid>
                <a:gridCol w="3998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5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4443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Objetivo y descripción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Relato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4686">
                <a:tc>
                  <a:txBody>
                    <a:bodyPr/>
                    <a:lstStyle/>
                    <a:p>
                      <a:pPr algn="l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Ubicar de a poco al interlocutor en el tema objetivo, para evitar que se confunda o lo evada. De manera simple y con analogías que ayuden a comprender.</a:t>
                      </a: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Los primeros párrafos intentan conectar con el cliente hablando del trabajo de empresas (como ellos) y sus desafíos. Es una forma de decirle "Yo entiendo cuales son tus desafíos". (aunque aún no te conozco)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Incluimos evidencia que lo respalde.</a:t>
                      </a:r>
                    </a:p>
                    <a:p>
                      <a:pPr algn="ctr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107280" y="962025"/>
            <a:ext cx="6360320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CONTEXTO (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escena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1)</a:t>
            </a: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107281" y="1849171"/>
          <a:ext cx="16152019" cy="7409129"/>
        </p:xfrm>
        <a:graphic>
          <a:graphicData uri="http://schemas.openxmlformats.org/drawingml/2006/table">
            <a:tbl>
              <a:tblPr/>
              <a:tblGrid>
                <a:gridCol w="3998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5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4443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Objetivo y descripción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Relato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4686">
                <a:tc>
                  <a:txBody>
                    <a:bodyPr/>
                    <a:lstStyle/>
                    <a:p>
                      <a:pPr algn="l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Mostrar los impactos negativos de manera cuantitativa en los perfiles involucrados, para que le tome el peso al problema. </a:t>
                      </a: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Mencionamos en orden de gravedad los impactos en diversos items que suman costos anuales.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Y terminamos hablando de la presión que sufren las personas.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Incluimos evidencia que lo respalde.</a:t>
                      </a:r>
                    </a:p>
                    <a:p>
                      <a:pPr algn="ctr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107281" y="962025"/>
            <a:ext cx="6969919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DOLORES (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escena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2)</a:t>
            </a: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107281" y="1849171"/>
          <a:ext cx="16152019" cy="7409129"/>
        </p:xfrm>
        <a:graphic>
          <a:graphicData uri="http://schemas.openxmlformats.org/drawingml/2006/table">
            <a:tbl>
              <a:tblPr/>
              <a:tblGrid>
                <a:gridCol w="3998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5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4443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Objetivo y descripción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Relato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4686">
                <a:tc>
                  <a:txBody>
                    <a:bodyPr/>
                    <a:lstStyle/>
                    <a:p>
                      <a:pPr algn="l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Queremos que reconozca que las soluciones parciales habituales son insuficientes.</a:t>
                      </a: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Con eso evitamos que después las manifieste como objeciones, o que confunda nuestra solución con esas otras.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Mencionar cada analgésico con: nombre, qué ha logrado, palabra bisagra, y brecha que mantiene o no logra solucionar.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Quedará claro que no se debería seguir usando esas soluciones.</a:t>
                      </a:r>
                    </a:p>
                    <a:p>
                      <a:pPr algn="ctr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107280" y="962025"/>
            <a:ext cx="7579519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ANALGÉSICOS (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escena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3)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2933692" y="3024254"/>
          <a:ext cx="12420615" cy="5572125"/>
        </p:xfrm>
        <a:graphic>
          <a:graphicData uri="http://schemas.openxmlformats.org/drawingml/2006/table">
            <a:tbl>
              <a:tblPr/>
              <a:tblGrid>
                <a:gridCol w="4001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19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6192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Objetivo y descripción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Relato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5933">
                <a:tc>
                  <a:txBody>
                    <a:bodyPr/>
                    <a:lstStyle/>
                    <a:p>
                      <a:pPr algn="l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Para confirmar que el cliente se siente reconocido en las escenas anteriores, se le preguntará si vive esos dolores y usa esos analgésicos.</a:t>
                      </a: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Provocar que cuente su propia realidad.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Si confirma que los dolores y analgésicos son similares a los que él tiene, entonces estaremos en un muy buen escenario.</a:t>
                      </a:r>
                    </a:p>
                    <a:p>
                      <a:pPr algn="ctr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Freeform 3"/>
          <p:cNvSpPr/>
          <p:nvPr/>
        </p:nvSpPr>
        <p:spPr>
          <a:xfrm>
            <a:off x="8540011" y="655773"/>
            <a:ext cx="984602" cy="984602"/>
          </a:xfrm>
          <a:custGeom>
            <a:avLst/>
            <a:gdLst/>
            <a:ahLst/>
            <a:cxnLst/>
            <a:rect l="l" t="t" r="r" b="b"/>
            <a:pathLst>
              <a:path w="984602" h="984602">
                <a:moveTo>
                  <a:pt x="0" y="0"/>
                </a:moveTo>
                <a:lnTo>
                  <a:pt x="984602" y="0"/>
                </a:lnTo>
                <a:lnTo>
                  <a:pt x="984602" y="984601"/>
                </a:lnTo>
                <a:lnTo>
                  <a:pt x="0" y="98460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419"/>
          </a:p>
        </p:txBody>
      </p:sp>
      <p:sp>
        <p:nvSpPr>
          <p:cNvPr id="4" name="TextBox 4"/>
          <p:cNvSpPr txBox="1"/>
          <p:nvPr/>
        </p:nvSpPr>
        <p:spPr>
          <a:xfrm>
            <a:off x="2933692" y="1992799"/>
            <a:ext cx="13144508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PREGUNTAS DE IMPLICANCIA (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después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escena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3)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107281" y="1849171"/>
          <a:ext cx="16152019" cy="7458075"/>
        </p:xfrm>
        <a:graphic>
          <a:graphicData uri="http://schemas.openxmlformats.org/drawingml/2006/table">
            <a:tbl>
              <a:tblPr/>
              <a:tblGrid>
                <a:gridCol w="3998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5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4408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Objetivo y descripción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Relato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3667">
                <a:tc>
                  <a:txBody>
                    <a:bodyPr/>
                    <a:lstStyle/>
                    <a:p>
                      <a:pPr algn="l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Mostraremos los impactos que conseguimos en todos los items antes mencionados en los dolores y analgésicos. Con su medición cuantitativa, e impacto emocional.</a:t>
                      </a: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Sin mencionar el producto aún.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De esa forma cautivamos con beneficios antes de mencionar el producto.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Si alguno de ellos no se puede prometer se debe dejar en la escena Posibilidades que viene más adelante.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Incluimos evidencia de clientes con quienes hemos logrado esos impactos.</a:t>
                      </a: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107280" y="962025"/>
            <a:ext cx="9713119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PROMESA DE VALOR (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escena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4)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107281" y="1849171"/>
          <a:ext cx="16152019" cy="7409129"/>
        </p:xfrm>
        <a:graphic>
          <a:graphicData uri="http://schemas.openxmlformats.org/drawingml/2006/table">
            <a:tbl>
              <a:tblPr/>
              <a:tblGrid>
                <a:gridCol w="3998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5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4443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Objetivo y descripción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Relato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4686">
                <a:tc>
                  <a:txBody>
                    <a:bodyPr/>
                    <a:lstStyle/>
                    <a:p>
                      <a:pPr algn="l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Ahora mencionaremos el producto que logra todos los beneficios de la escena anterior. </a:t>
                      </a: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Redactarlo mencionando: Qué es, atributo diferencial, (nuestro superpoder: método, proceso, conocimiento o tecnología) y funcionalidades clave. 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Al final incluimos Prejuicios posibles que habitualmente aparecen y pueden nublar el escenario, con su respuesta para aplacarlo o hacerlo desaparecer.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107280" y="962025"/>
            <a:ext cx="11541919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PRODUCTO O SERVICIO (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escena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5)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107281" y="1849171"/>
          <a:ext cx="16152019" cy="7409129"/>
        </p:xfrm>
        <a:graphic>
          <a:graphicData uri="http://schemas.openxmlformats.org/drawingml/2006/table">
            <a:tbl>
              <a:tblPr/>
              <a:tblGrid>
                <a:gridCol w="3998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5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4443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Objetivo y descripción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Relato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4686">
                <a:tc>
                  <a:txBody>
                    <a:bodyPr/>
                    <a:lstStyle/>
                    <a:p>
                      <a:pPr algn="l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Mencionar otros posibles beneficios potenciales sin que se confundan con las promesas.</a:t>
                      </a:r>
                      <a:endParaRPr lang="en-US" sz="1100"/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No poner números para no causar confusión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  <a:p>
                      <a:pPr algn="l">
                        <a:lnSpc>
                          <a:spcPts val="2520"/>
                        </a:lnSpc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Bw Helder DEMO 1"/>
                          <a:ea typeface="Bw Helder DEMO 1"/>
                          <a:cs typeface="Bw Helder DEMO 1"/>
                          <a:sym typeface="Bw Helder DEMO 1"/>
                        </a:rPr>
                        <a:t>Estas posibilidades a pesar de no ser una promesa llaman mucho la atención, sobre todo a los tomadores de decisión de mayor cargo.</a:t>
                      </a:r>
                    </a:p>
                    <a:p>
                      <a:pPr algn="l">
                        <a:lnSpc>
                          <a:spcPts val="2520"/>
                        </a:lnSpc>
                      </a:pPr>
                      <a:endParaRPr lang="en-US" sz="1800">
                        <a:solidFill>
                          <a:srgbClr val="000000"/>
                        </a:solidFill>
                        <a:latin typeface="Bw Helder DEMO 1"/>
                        <a:ea typeface="Bw Helder DEMO 1"/>
                        <a:cs typeface="Bw Helder DEMO 1"/>
                        <a:sym typeface="Bw Helder DEMO 1"/>
                      </a:endParaRP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1107280" y="962025"/>
            <a:ext cx="7350919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POSIBILIDADES (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escena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6)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1153</Words>
  <Application>Microsoft Office PowerPoint</Application>
  <PresentationFormat>Personalizado</PresentationFormat>
  <Paragraphs>195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Bw Helder Bold</vt:lpstr>
      <vt:lpstr>Arial</vt:lpstr>
      <vt:lpstr>Calibri</vt:lpstr>
      <vt:lpstr>Bw Helder DEMO 1</vt:lpstr>
      <vt:lpstr>League Spartan</vt:lpstr>
      <vt:lpstr>Bw Helder DEMO 2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Playbook RESET  libro</dc:title>
  <cp:lastModifiedBy>hector sepulveda</cp:lastModifiedBy>
  <cp:revision>1</cp:revision>
  <dcterms:created xsi:type="dcterms:W3CDTF">2006-08-16T00:00:00Z</dcterms:created>
  <dcterms:modified xsi:type="dcterms:W3CDTF">2026-02-16T15:00:15Z</dcterms:modified>
  <dc:identifier>DAHBOJLT3gc</dc:identifier>
</cp:coreProperties>
</file>