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2" r:id="rId17"/>
  </p:sldIdLst>
  <p:sldSz cx="18288000" cy="10287000"/>
  <p:notesSz cx="6858000" cy="9144000"/>
  <p:embeddedFontLst>
    <p:embeddedFont>
      <p:font typeface="Bw Helder DEMO" panose="020B0604020202020204" charset="0"/>
      <p:regular r:id="rId18"/>
    </p:embeddedFont>
    <p:embeddedFont>
      <p:font typeface="Bw Helder DEMO Bold" panose="020B0604020202020204" charset="0"/>
      <p:regular r:id="rId19"/>
    </p:embeddedFont>
    <p:embeddedFont>
      <p:font typeface="League Spartan" panose="020B0604020202020204" charset="0"/>
      <p:regular r:id="rId2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47" d="100"/>
          <a:sy n="47" d="100"/>
        </p:scale>
        <p:origin x="1138" y="269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3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4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6846416" y="2454311"/>
            <a:ext cx="9975131" cy="178498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139"/>
              </a:lnSpc>
            </a:pPr>
            <a:r>
              <a:rPr lang="en-US" sz="5099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CONOCER NUESTRAS BRECHAS PARA SUPERARLAS</a:t>
            </a:r>
          </a:p>
        </p:txBody>
      </p:sp>
      <p:sp>
        <p:nvSpPr>
          <p:cNvPr id="3" name="Freeform 3"/>
          <p:cNvSpPr/>
          <p:nvPr/>
        </p:nvSpPr>
        <p:spPr>
          <a:xfrm>
            <a:off x="1321082" y="2559086"/>
            <a:ext cx="4360304" cy="4331743"/>
          </a:xfrm>
          <a:custGeom>
            <a:avLst/>
            <a:gdLst/>
            <a:ahLst/>
            <a:cxnLst/>
            <a:rect l="l" t="t" r="r" b="b"/>
            <a:pathLst>
              <a:path w="4360304" h="4331743">
                <a:moveTo>
                  <a:pt x="0" y="0"/>
                </a:moveTo>
                <a:lnTo>
                  <a:pt x="4360304" y="0"/>
                </a:lnTo>
                <a:lnTo>
                  <a:pt x="4360304" y="4331743"/>
                </a:lnTo>
                <a:lnTo>
                  <a:pt x="0" y="433174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419"/>
          </a:p>
        </p:txBody>
      </p:sp>
      <p:sp>
        <p:nvSpPr>
          <p:cNvPr id="4" name="TextBox 4"/>
          <p:cNvSpPr txBox="1"/>
          <p:nvPr/>
        </p:nvSpPr>
        <p:spPr>
          <a:xfrm>
            <a:off x="6846416" y="6207517"/>
            <a:ext cx="10238304" cy="178498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139"/>
              </a:lnSpc>
            </a:pPr>
            <a:r>
              <a:rPr lang="en-US" sz="4000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De la </a:t>
            </a:r>
            <a:r>
              <a:rPr lang="en-US" sz="4000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visión</a:t>
            </a:r>
            <a:r>
              <a:rPr lang="en-US" sz="4000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al </a:t>
            </a:r>
            <a:r>
              <a:rPr lang="en-US" sz="4000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diagnóstico</a:t>
            </a:r>
            <a:r>
              <a:rPr lang="en-US" sz="4000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real</a:t>
            </a:r>
          </a:p>
          <a:p>
            <a:pPr algn="l">
              <a:lnSpc>
                <a:spcPts val="7139"/>
              </a:lnSpc>
            </a:pPr>
            <a:endParaRPr lang="en-US" sz="5099" dirty="0">
              <a:solidFill>
                <a:srgbClr val="000000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4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028700" y="962025"/>
            <a:ext cx="9791700" cy="61341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5040"/>
              </a:lnSpc>
            </a:pPr>
            <a:r>
              <a:rPr lang="en-US" sz="3600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Nuestr</a:t>
            </a:r>
            <a:r>
              <a:rPr lang="en-US" sz="3600" b="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a Meta: </a:t>
            </a:r>
            <a:r>
              <a:rPr lang="en-US" sz="3600" b="1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Saltar</a:t>
            </a:r>
            <a:r>
              <a:rPr lang="en-US" sz="3600" b="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la Brecha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2391397" y="3356708"/>
            <a:ext cx="13505207" cy="45585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690882" lvl="1" indent="-345441" algn="l">
              <a:lnSpc>
                <a:spcPts val="4480"/>
              </a:lnSpc>
              <a:buFont typeface="Arial"/>
              <a:buChar char="•"/>
            </a:pP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El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promedio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de las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empresas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B2B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está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en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un 3/10 (Zona de Riesgo).</a:t>
            </a:r>
          </a:p>
          <a:p>
            <a:pPr marL="690882" lvl="1" indent="-345441" algn="l">
              <a:lnSpc>
                <a:spcPts val="4480"/>
              </a:lnSpc>
              <a:buFont typeface="Arial"/>
              <a:buChar char="•"/>
            </a:pPr>
            <a:endParaRPr lang="en-US" sz="3200" dirty="0">
              <a:solidFill>
                <a:srgbClr val="000000"/>
              </a:solidFill>
              <a:latin typeface="Bw Helder DEMO"/>
              <a:ea typeface="Bw Helder DEMO"/>
              <a:cs typeface="Bw Helder DEMO"/>
              <a:sym typeface="Bw Helder DEMO"/>
            </a:endParaRPr>
          </a:p>
          <a:p>
            <a:pPr marL="690882" lvl="1" indent="-345441" algn="l">
              <a:lnSpc>
                <a:spcPts val="4480"/>
              </a:lnSpc>
              <a:buFont typeface="Arial"/>
              <a:buChar char="•"/>
            </a:pP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Si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subimos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a un 8/10, la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conversión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de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reuniones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en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ventas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puede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aumentar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entre un 30% y un 150%.</a:t>
            </a:r>
          </a:p>
          <a:p>
            <a:pPr marL="690882" lvl="1" indent="-345441" algn="l">
              <a:lnSpc>
                <a:spcPts val="4480"/>
              </a:lnSpc>
              <a:buFont typeface="Arial"/>
              <a:buChar char="•"/>
            </a:pPr>
            <a:endParaRPr lang="en-US" sz="3200" dirty="0">
              <a:solidFill>
                <a:srgbClr val="000000"/>
              </a:solidFill>
              <a:latin typeface="Bw Helder DEMO"/>
              <a:ea typeface="Bw Helder DEMO"/>
              <a:cs typeface="Bw Helder DEMO"/>
              <a:sym typeface="Bw Helder DEMO"/>
            </a:endParaRPr>
          </a:p>
          <a:p>
            <a:pPr marL="690882" lvl="1" indent="-345441" algn="l">
              <a:lnSpc>
                <a:spcPts val="4480"/>
              </a:lnSpc>
              <a:spcBef>
                <a:spcPct val="0"/>
              </a:spcBef>
              <a:buFont typeface="Arial"/>
              <a:buChar char="•"/>
            </a:pP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La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Pregunta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: ¿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Cuántos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millones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estamos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dejando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en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la mesa hoy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por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tener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una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narrativa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deficiente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?</a:t>
            </a:r>
          </a:p>
          <a:p>
            <a:pPr algn="l">
              <a:lnSpc>
                <a:spcPts val="4480"/>
              </a:lnSpc>
              <a:spcBef>
                <a:spcPct val="0"/>
              </a:spcBef>
            </a:pPr>
            <a:endParaRPr lang="en-US" sz="3200" dirty="0">
              <a:solidFill>
                <a:srgbClr val="000000"/>
              </a:solidFill>
              <a:latin typeface="Bw Helder DEMO"/>
              <a:ea typeface="Bw Helder DEMO"/>
              <a:cs typeface="Bw Helder DEMO"/>
              <a:sym typeface="Bw Helder DEM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4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2887317" y="2884358"/>
            <a:ext cx="12513367" cy="268986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139"/>
              </a:lnSpc>
            </a:pPr>
            <a:r>
              <a:rPr lang="en-US" sz="4400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REVISEMOS QUÉ DIAGNOSTICA LA METODOLOGÍA </a:t>
            </a:r>
            <a:r>
              <a:rPr lang="en-US" sz="4400" dirty="0">
                <a:solidFill>
                  <a:srgbClr val="0098D8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POWER PITCH</a:t>
            </a:r>
            <a:r>
              <a:rPr lang="en-US" sz="4400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SOBRE LOS MISMOS RELATOS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5029200" y="6667500"/>
            <a:ext cx="7926526" cy="61341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040"/>
              </a:lnSpc>
            </a:pPr>
            <a:r>
              <a:rPr lang="en-US" sz="3600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Usamos</a:t>
            </a:r>
            <a:r>
              <a:rPr lang="en-US" sz="3600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un prompt para </a:t>
            </a:r>
            <a:r>
              <a:rPr lang="en-US" sz="3600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eso</a:t>
            </a:r>
            <a:endParaRPr lang="en-US" sz="3600" dirty="0">
              <a:solidFill>
                <a:srgbClr val="000000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4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3200400" y="4530090"/>
            <a:ext cx="12104608" cy="61341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040"/>
              </a:lnSpc>
            </a:pPr>
            <a:r>
              <a:rPr lang="en-US" sz="3600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Copia y </a:t>
            </a:r>
            <a:r>
              <a:rPr lang="en-US" sz="3600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pega</a:t>
            </a:r>
            <a:r>
              <a:rPr lang="en-US" sz="3600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aquí</a:t>
            </a:r>
            <a:r>
              <a:rPr lang="en-US" sz="3600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los</a:t>
            </a:r>
            <a:r>
              <a:rPr lang="en-US" sz="3600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resultados</a:t>
            </a:r>
            <a:r>
              <a:rPr lang="en-US" sz="3600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del prompt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4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3865936" y="4305300"/>
            <a:ext cx="10556128" cy="12515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040"/>
              </a:lnSpc>
            </a:pPr>
            <a:r>
              <a:rPr lang="en-US" sz="3600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Haz </a:t>
            </a:r>
            <a:r>
              <a:rPr lang="en-US" sz="3600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una</a:t>
            </a:r>
            <a:r>
              <a:rPr lang="en-US" sz="3600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comparación</a:t>
            </a:r>
            <a:r>
              <a:rPr lang="en-US" sz="3600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con lo </a:t>
            </a:r>
            <a:r>
              <a:rPr lang="en-US" sz="3600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que</a:t>
            </a:r>
            <a:r>
              <a:rPr lang="en-US" sz="3600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había</a:t>
            </a:r>
            <a:r>
              <a:rPr lang="en-US" sz="3600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arrojado</a:t>
            </a:r>
            <a:r>
              <a:rPr lang="en-US" sz="3600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el</a:t>
            </a:r>
            <a:r>
              <a:rPr lang="en-US" sz="3600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diagnóstico</a:t>
            </a:r>
            <a:r>
              <a:rPr lang="en-US" sz="3600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de </a:t>
            </a:r>
            <a:r>
              <a:rPr lang="en-US" sz="3600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sentido</a:t>
            </a:r>
            <a:r>
              <a:rPr lang="en-US" sz="3600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común</a:t>
            </a:r>
            <a:endParaRPr lang="en-US" sz="3600" dirty="0">
              <a:solidFill>
                <a:srgbClr val="000000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4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403305" y="1856894"/>
            <a:ext cx="15481390" cy="7589373"/>
          </a:xfrm>
          <a:custGeom>
            <a:avLst/>
            <a:gdLst/>
            <a:ahLst/>
            <a:cxnLst/>
            <a:rect l="l" t="t" r="r" b="b"/>
            <a:pathLst>
              <a:path w="15481390" h="7589373">
                <a:moveTo>
                  <a:pt x="0" y="0"/>
                </a:moveTo>
                <a:lnTo>
                  <a:pt x="15481390" y="0"/>
                </a:lnTo>
                <a:lnTo>
                  <a:pt x="15481390" y="7589373"/>
                </a:lnTo>
                <a:lnTo>
                  <a:pt x="0" y="758937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27043"/>
            </a:stretch>
          </a:blipFill>
        </p:spPr>
        <p:txBody>
          <a:bodyPr/>
          <a:lstStyle/>
          <a:p>
            <a:endParaRPr lang="es-419"/>
          </a:p>
        </p:txBody>
      </p:sp>
      <p:sp>
        <p:nvSpPr>
          <p:cNvPr id="3" name="TextBox 3"/>
          <p:cNvSpPr txBox="1"/>
          <p:nvPr/>
        </p:nvSpPr>
        <p:spPr>
          <a:xfrm>
            <a:off x="3441667" y="688657"/>
            <a:ext cx="11404667" cy="6134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040"/>
              </a:lnSpc>
            </a:pPr>
            <a:r>
              <a:rPr lang="en-US" sz="3600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¿</a:t>
            </a:r>
            <a:r>
              <a:rPr lang="en-US" sz="3600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Dónde</a:t>
            </a:r>
            <a:r>
              <a:rPr lang="en-US" sz="3600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estamos</a:t>
            </a:r>
            <a:r>
              <a:rPr lang="en-US" sz="3600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? ¿</a:t>
            </a:r>
            <a:r>
              <a:rPr lang="en-US" sz="3600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Cuánto</a:t>
            </a:r>
            <a:r>
              <a:rPr lang="en-US" sz="3600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debemos</a:t>
            </a:r>
            <a:r>
              <a:rPr lang="en-US" sz="3600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mejorar</a:t>
            </a:r>
            <a:r>
              <a:rPr lang="en-US" sz="3600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?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4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028700" y="962025"/>
            <a:ext cx="13752593" cy="125158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5040"/>
              </a:lnSpc>
            </a:pPr>
            <a:r>
              <a:rPr lang="en-US" sz="3600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Próximo</a:t>
            </a:r>
            <a:r>
              <a:rPr lang="en-US" sz="3600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paso: </a:t>
            </a:r>
            <a:r>
              <a:rPr lang="en-US" sz="3600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Confiabilidad</a:t>
            </a:r>
            <a:r>
              <a:rPr lang="en-US" sz="3600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de </a:t>
            </a:r>
            <a:r>
              <a:rPr lang="en-US" sz="3600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los</a:t>
            </a:r>
            <a:r>
              <a:rPr lang="en-US" sz="3600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diagnósticos</a:t>
            </a:r>
            <a:endParaRPr lang="en-US" sz="3600" dirty="0">
              <a:solidFill>
                <a:srgbClr val="000000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algn="l">
              <a:lnSpc>
                <a:spcPts val="5040"/>
              </a:lnSpc>
            </a:pPr>
            <a:endParaRPr lang="en-US" sz="3600" dirty="0">
              <a:solidFill>
                <a:srgbClr val="000000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2267703" y="2705100"/>
            <a:ext cx="13752593" cy="62897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690882" lvl="1" indent="-345441" algn="l">
              <a:lnSpc>
                <a:spcPts val="4480"/>
              </a:lnSpc>
              <a:buFont typeface="Arial"/>
              <a:buChar char="•"/>
            </a:pP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¿Los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diagnósticos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de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sentido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común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y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utilizando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el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prompt son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suficientes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para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tener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referencia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de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nuestras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brechas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?</a:t>
            </a:r>
          </a:p>
          <a:p>
            <a:pPr marL="690882" lvl="1" indent="-345441" algn="l">
              <a:lnSpc>
                <a:spcPts val="4480"/>
              </a:lnSpc>
              <a:buFont typeface="Arial"/>
              <a:buChar char="•"/>
            </a:pPr>
            <a:endParaRPr lang="en-US" sz="3200" dirty="0">
              <a:solidFill>
                <a:srgbClr val="000000"/>
              </a:solidFill>
              <a:latin typeface="Bw Helder DEMO"/>
              <a:ea typeface="Bw Helder DEMO"/>
              <a:cs typeface="Bw Helder DEMO"/>
              <a:sym typeface="Bw Helder DEMO"/>
            </a:endParaRPr>
          </a:p>
          <a:p>
            <a:pPr marL="690882" lvl="1" indent="-345441" algn="l">
              <a:lnSpc>
                <a:spcPts val="4480"/>
              </a:lnSpc>
              <a:buFont typeface="Arial"/>
              <a:buChar char="•"/>
            </a:pP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Si es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así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,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aplicar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estos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diagnósticos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en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otras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ofertas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y con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distintos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vendedores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. Es probable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que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encontremos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errores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comunes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.  </a:t>
            </a:r>
          </a:p>
          <a:p>
            <a:pPr marL="690882" lvl="1" indent="-345441" algn="l">
              <a:lnSpc>
                <a:spcPts val="4480"/>
              </a:lnSpc>
              <a:buFont typeface="Arial"/>
              <a:buChar char="•"/>
            </a:pPr>
            <a:endParaRPr lang="en-US" sz="3200" dirty="0">
              <a:solidFill>
                <a:srgbClr val="000000"/>
              </a:solidFill>
              <a:latin typeface="Bw Helder DEMO"/>
              <a:ea typeface="Bw Helder DEMO"/>
              <a:cs typeface="Bw Helder DEMO"/>
              <a:sym typeface="Bw Helder DEMO"/>
            </a:endParaRPr>
          </a:p>
          <a:p>
            <a:pPr marL="690882" lvl="1" indent="-345441" algn="l">
              <a:lnSpc>
                <a:spcPts val="4480"/>
              </a:lnSpc>
              <a:buFont typeface="Arial"/>
              <a:buChar char="•"/>
            </a:pP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Guardaremos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los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diagnósticos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para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compararlos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a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futuro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con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los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nuevos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relatos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comerciales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mejorados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.</a:t>
            </a:r>
          </a:p>
          <a:p>
            <a:pPr marL="690882" lvl="1" indent="-345441" algn="l">
              <a:lnSpc>
                <a:spcPts val="4480"/>
              </a:lnSpc>
              <a:buFont typeface="Arial"/>
              <a:buChar char="•"/>
            </a:pPr>
            <a:endParaRPr lang="en-US" sz="3200" dirty="0">
              <a:solidFill>
                <a:srgbClr val="000000"/>
              </a:solidFill>
              <a:latin typeface="Bw Helder DEMO"/>
              <a:ea typeface="Bw Helder DEMO"/>
              <a:cs typeface="Bw Helder DEMO"/>
              <a:sym typeface="Bw Helder DEMO"/>
            </a:endParaRPr>
          </a:p>
          <a:p>
            <a:pPr marL="690882" lvl="1" indent="-345441" algn="l">
              <a:lnSpc>
                <a:spcPts val="4480"/>
              </a:lnSpc>
              <a:spcBef>
                <a:spcPct val="0"/>
              </a:spcBef>
              <a:buFont typeface="Arial"/>
              <a:buChar char="•"/>
            </a:pPr>
            <a:r>
              <a:rPr lang="en-US" sz="3200" b="1" dirty="0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¿Con </a:t>
            </a:r>
            <a:r>
              <a:rPr lang="en-US" sz="3200" b="1" dirty="0" err="1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qué</a:t>
            </a:r>
            <a:r>
              <a:rPr lang="en-US" sz="3200" b="1" dirty="0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ofertas</a:t>
            </a:r>
            <a:r>
              <a:rPr lang="en-US" sz="3200" b="1" dirty="0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 y </a:t>
            </a:r>
            <a:r>
              <a:rPr lang="en-US" sz="3200" b="1" dirty="0" err="1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vendedores</a:t>
            </a:r>
            <a:r>
              <a:rPr lang="en-US" sz="3200" b="1" dirty="0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continuamos</a:t>
            </a:r>
            <a:r>
              <a:rPr lang="en-US" sz="3200" b="1" dirty="0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los</a:t>
            </a:r>
            <a:r>
              <a:rPr lang="en-US" sz="3200" b="1" dirty="0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diagnósticos</a:t>
            </a:r>
            <a:r>
              <a:rPr lang="en-US" sz="3200" b="1" dirty="0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?</a:t>
            </a:r>
          </a:p>
          <a:p>
            <a:pPr algn="l">
              <a:lnSpc>
                <a:spcPts val="4480"/>
              </a:lnSpc>
              <a:spcBef>
                <a:spcPct val="0"/>
              </a:spcBef>
            </a:pPr>
            <a:endParaRPr lang="en-US" sz="3200" b="1" dirty="0">
              <a:solidFill>
                <a:srgbClr val="000000"/>
              </a:solidFill>
              <a:latin typeface="Bw Helder DEMO Bold"/>
              <a:ea typeface="Bw Helder DEMO Bold"/>
              <a:cs typeface="Bw Helder DEMO Bold"/>
              <a:sym typeface="Bw Helder DEMO Bol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4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7968129" y="2547789"/>
            <a:ext cx="2351742" cy="2336338"/>
          </a:xfrm>
          <a:custGeom>
            <a:avLst/>
            <a:gdLst/>
            <a:ahLst/>
            <a:cxnLst/>
            <a:rect l="l" t="t" r="r" b="b"/>
            <a:pathLst>
              <a:path w="2351742" h="2336338">
                <a:moveTo>
                  <a:pt x="0" y="0"/>
                </a:moveTo>
                <a:lnTo>
                  <a:pt x="2351742" y="0"/>
                </a:lnTo>
                <a:lnTo>
                  <a:pt x="2351742" y="2336338"/>
                </a:lnTo>
                <a:lnTo>
                  <a:pt x="0" y="233633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419"/>
          </a:p>
        </p:txBody>
      </p:sp>
      <p:sp>
        <p:nvSpPr>
          <p:cNvPr id="3" name="TextBox 3"/>
          <p:cNvSpPr txBox="1"/>
          <p:nvPr/>
        </p:nvSpPr>
        <p:spPr>
          <a:xfrm>
            <a:off x="4124246" y="5476780"/>
            <a:ext cx="10039508" cy="88011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139"/>
              </a:lnSpc>
            </a:pPr>
            <a:r>
              <a:rPr lang="en-US" sz="5099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¡SEGUIMOS AVANZANDO!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4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028700" y="962025"/>
            <a:ext cx="7886700" cy="61341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5040"/>
              </a:lnSpc>
            </a:pPr>
            <a:r>
              <a:rPr lang="en-US" sz="3600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¿Hacia</a:t>
            </a:r>
            <a:r>
              <a:rPr lang="en-US" sz="3600" b="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dónde</a:t>
            </a:r>
            <a:r>
              <a:rPr lang="en-US" sz="3600" b="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vamos</a:t>
            </a:r>
            <a:r>
              <a:rPr lang="en-US" sz="3600" b="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?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1814163" y="2452652"/>
            <a:ext cx="14659674" cy="68668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690882" lvl="1" indent="-345441" algn="l">
              <a:lnSpc>
                <a:spcPts val="4480"/>
              </a:lnSpc>
              <a:buFont typeface="Arial"/>
              <a:buChar char="•"/>
            </a:pP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En la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sesión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anterior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vimos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que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la </a:t>
            </a:r>
            <a:r>
              <a:rPr lang="en-US" sz="3200" b="1" dirty="0" err="1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artesanía</a:t>
            </a:r>
            <a:r>
              <a:rPr lang="en-US" sz="3200" b="1" dirty="0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comercial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nos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hace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dependientes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,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inconsistentes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y lentos.</a:t>
            </a:r>
          </a:p>
          <a:p>
            <a:pPr marL="690882" lvl="1" indent="-345441" algn="l">
              <a:lnSpc>
                <a:spcPts val="4480"/>
              </a:lnSpc>
              <a:buFont typeface="Arial"/>
              <a:buChar char="•"/>
            </a:pPr>
            <a:endParaRPr lang="en-US" sz="3200" dirty="0">
              <a:solidFill>
                <a:srgbClr val="000000"/>
              </a:solidFill>
              <a:latin typeface="Bw Helder DEMO"/>
              <a:ea typeface="Bw Helder DEMO"/>
              <a:cs typeface="Bw Helder DEMO"/>
              <a:sym typeface="Bw Helder DEMO"/>
            </a:endParaRPr>
          </a:p>
          <a:p>
            <a:pPr marL="690882" lvl="1" indent="-345441" algn="l">
              <a:lnSpc>
                <a:spcPts val="4480"/>
              </a:lnSpc>
              <a:buFont typeface="Arial"/>
              <a:buChar char="•"/>
            </a:pP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El RESET es pasar del "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vendedor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que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inventa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el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mensaje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" a la </a:t>
            </a:r>
            <a:r>
              <a:rPr lang="en-US" sz="3200" b="1" dirty="0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"</a:t>
            </a:r>
            <a:r>
              <a:rPr lang="en-US" sz="3200" b="1" dirty="0" err="1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empresa</a:t>
            </a:r>
            <a:r>
              <a:rPr lang="en-US" sz="3200" b="1" dirty="0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que</a:t>
            </a:r>
            <a:r>
              <a:rPr lang="en-US" sz="3200" b="1" dirty="0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diseña</a:t>
            </a:r>
            <a:r>
              <a:rPr lang="en-US" sz="3200" b="1" dirty="0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el</a:t>
            </a:r>
            <a:r>
              <a:rPr lang="en-US" sz="3200" b="1" dirty="0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relato</a:t>
            </a:r>
            <a:r>
              <a:rPr lang="en-US" sz="3200" b="1" dirty="0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".</a:t>
            </a:r>
          </a:p>
          <a:p>
            <a:pPr marL="690882" lvl="1" indent="-345441" algn="l">
              <a:lnSpc>
                <a:spcPts val="4480"/>
              </a:lnSpc>
              <a:buFont typeface="Arial"/>
              <a:buChar char="•"/>
            </a:pPr>
            <a:endParaRPr lang="en-US" sz="3200" b="1" dirty="0">
              <a:solidFill>
                <a:srgbClr val="000000"/>
              </a:solidFill>
              <a:latin typeface="Bw Helder DEMO Bold"/>
              <a:ea typeface="Bw Helder DEMO Bold"/>
              <a:cs typeface="Bw Helder DEMO Bold"/>
              <a:sym typeface="Bw Helder DEMO Bold"/>
            </a:endParaRPr>
          </a:p>
          <a:p>
            <a:pPr marL="690882" lvl="1" indent="-345441" algn="l">
              <a:lnSpc>
                <a:spcPts val="4480"/>
              </a:lnSpc>
              <a:buFont typeface="Arial"/>
              <a:buChar char="•"/>
            </a:pP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Realizamos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una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actividad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de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diagnosticar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con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sentido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común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y </a:t>
            </a:r>
            <a:r>
              <a:rPr lang="en-US" sz="3200" b="1" dirty="0" err="1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obtuvimos</a:t>
            </a:r>
            <a:r>
              <a:rPr lang="en-US" sz="3200" b="1" dirty="0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una</a:t>
            </a:r>
            <a:r>
              <a:rPr lang="en-US" sz="3200" b="1" dirty="0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radiografía</a:t>
            </a:r>
            <a:endParaRPr lang="en-US" sz="3200" b="1" dirty="0">
              <a:solidFill>
                <a:srgbClr val="000000"/>
              </a:solidFill>
              <a:latin typeface="Bw Helder DEMO Bold"/>
              <a:ea typeface="Bw Helder DEMO Bold"/>
              <a:cs typeface="Bw Helder DEMO Bold"/>
              <a:sym typeface="Bw Helder DEMO Bold"/>
            </a:endParaRPr>
          </a:p>
          <a:p>
            <a:pPr marL="690882" lvl="1" indent="-345441" algn="l">
              <a:lnSpc>
                <a:spcPts val="4480"/>
              </a:lnSpc>
              <a:buFont typeface="Arial"/>
              <a:buChar char="•"/>
            </a:pPr>
            <a:endParaRPr lang="en-US" sz="3200" b="1" dirty="0">
              <a:solidFill>
                <a:srgbClr val="000000"/>
              </a:solidFill>
              <a:latin typeface="Bw Helder DEMO Bold"/>
              <a:ea typeface="Bw Helder DEMO Bold"/>
              <a:cs typeface="Bw Helder DEMO Bold"/>
              <a:sym typeface="Bw Helder DEMO Bold"/>
            </a:endParaRPr>
          </a:p>
          <a:p>
            <a:pPr marL="690882" lvl="1" indent="-345441" algn="l">
              <a:lnSpc>
                <a:spcPts val="4480"/>
              </a:lnSpc>
              <a:spcBef>
                <a:spcPct val="0"/>
              </a:spcBef>
              <a:buFont typeface="Arial"/>
              <a:buChar char="•"/>
            </a:pP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Hoy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veremos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: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Qué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ganamos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al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soltar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el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viejo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paradigma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y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cómo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mediremos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nuestra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brecha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real hoy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mismo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.</a:t>
            </a:r>
          </a:p>
          <a:p>
            <a:pPr algn="l">
              <a:lnSpc>
                <a:spcPts val="4480"/>
              </a:lnSpc>
              <a:spcBef>
                <a:spcPct val="0"/>
              </a:spcBef>
            </a:pPr>
            <a:endParaRPr lang="en-US" sz="3200" dirty="0">
              <a:solidFill>
                <a:srgbClr val="000000"/>
              </a:solidFill>
              <a:latin typeface="Bw Helder DEMO"/>
              <a:ea typeface="Bw Helder DEMO"/>
              <a:cs typeface="Bw Helder DEMO"/>
              <a:sym typeface="Bw Helder DEM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4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028700" y="962025"/>
            <a:ext cx="9867900" cy="125158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5040"/>
              </a:lnSpc>
            </a:pPr>
            <a:r>
              <a:rPr lang="en-US" sz="3600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La IA </a:t>
            </a:r>
            <a:r>
              <a:rPr lang="en-US" sz="3600" b="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no es </a:t>
            </a:r>
            <a:r>
              <a:rPr lang="en-US" sz="3600" b="1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autora</a:t>
            </a:r>
            <a:r>
              <a:rPr lang="en-US" sz="3600" b="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, es </a:t>
            </a:r>
            <a:r>
              <a:rPr lang="en-US" sz="3600" b="1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supervisora</a:t>
            </a:r>
            <a:endParaRPr lang="en-US" sz="3600" b="1" dirty="0">
              <a:solidFill>
                <a:srgbClr val="000000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algn="l">
              <a:lnSpc>
                <a:spcPts val="5040"/>
              </a:lnSpc>
            </a:pPr>
            <a:endParaRPr lang="en-US" sz="3600" b="1" dirty="0">
              <a:solidFill>
                <a:srgbClr val="000000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2226473" y="2941515"/>
            <a:ext cx="13855670" cy="61671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690882" lvl="1" indent="-345441" algn="l">
              <a:lnSpc>
                <a:spcPts val="4480"/>
              </a:lnSpc>
              <a:buFont typeface="Arial"/>
              <a:buChar char="•"/>
            </a:pP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Pedirle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a la IA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que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"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escriba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tu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relato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" sin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darle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tu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valor genera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mensajes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genéricos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y sin alma.</a:t>
            </a:r>
          </a:p>
          <a:p>
            <a:pPr marL="690882" lvl="1" indent="-345441" algn="l">
              <a:lnSpc>
                <a:spcPts val="4480"/>
              </a:lnSpc>
              <a:buFont typeface="Arial"/>
              <a:buChar char="•"/>
            </a:pPr>
            <a:endParaRPr lang="en-US" sz="3200" dirty="0">
              <a:solidFill>
                <a:srgbClr val="000000"/>
              </a:solidFill>
              <a:latin typeface="Bw Helder DEMO"/>
              <a:ea typeface="Bw Helder DEMO"/>
              <a:cs typeface="Bw Helder DEMO"/>
              <a:sym typeface="Bw Helder DEMO"/>
            </a:endParaRPr>
          </a:p>
          <a:p>
            <a:pPr marL="690882" lvl="1" indent="-345441" algn="l">
              <a:lnSpc>
                <a:spcPts val="4480"/>
              </a:lnSpc>
              <a:spcBef>
                <a:spcPct val="0"/>
              </a:spcBef>
              <a:buFont typeface="Arial"/>
              <a:buChar char="•"/>
            </a:pP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El Cambio: Primero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creamos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nuestra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Propiedad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Intelectual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(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nuestros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relatos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). Luego, la IA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vigila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que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se usen,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registra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la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conversión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y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sugiere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mejoras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.</a:t>
            </a:r>
          </a:p>
          <a:p>
            <a:pPr marL="690882" lvl="1" indent="-345441" algn="l">
              <a:lnSpc>
                <a:spcPts val="4480"/>
              </a:lnSpc>
              <a:spcBef>
                <a:spcPct val="0"/>
              </a:spcBef>
              <a:buFont typeface="Arial"/>
              <a:buChar char="•"/>
            </a:pPr>
            <a:endParaRPr lang="en-US" sz="3200" dirty="0">
              <a:solidFill>
                <a:srgbClr val="000000"/>
              </a:solidFill>
              <a:latin typeface="Bw Helder DEMO"/>
              <a:ea typeface="Bw Helder DEMO"/>
              <a:cs typeface="Bw Helder DEMO"/>
              <a:sym typeface="Bw Helder DEMO"/>
            </a:endParaRPr>
          </a:p>
          <a:p>
            <a:pPr marL="690882" lvl="1" indent="-345441" algn="l">
              <a:lnSpc>
                <a:spcPts val="4480"/>
              </a:lnSpc>
              <a:spcBef>
                <a:spcPct val="0"/>
              </a:spcBef>
              <a:buFont typeface="Arial"/>
              <a:buChar char="•"/>
            </a:pP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Resultado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: No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automatizamos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la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inconsistencia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;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aceleramos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el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aprendizaje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institucional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.</a:t>
            </a:r>
          </a:p>
          <a:p>
            <a:pPr algn="l">
              <a:lnSpc>
                <a:spcPts val="4480"/>
              </a:lnSpc>
              <a:spcBef>
                <a:spcPct val="0"/>
              </a:spcBef>
            </a:pPr>
            <a:endParaRPr lang="en-US" sz="3200" dirty="0">
              <a:solidFill>
                <a:srgbClr val="000000"/>
              </a:solidFill>
              <a:latin typeface="Bw Helder DEMO"/>
              <a:ea typeface="Bw Helder DEMO"/>
              <a:cs typeface="Bw Helder DEMO"/>
              <a:sym typeface="Bw Helder DEMO"/>
            </a:endParaRPr>
          </a:p>
          <a:p>
            <a:pPr algn="l">
              <a:lnSpc>
                <a:spcPts val="4480"/>
              </a:lnSpc>
              <a:spcBef>
                <a:spcPct val="0"/>
              </a:spcBef>
            </a:pPr>
            <a:endParaRPr lang="en-US" sz="3200" dirty="0">
              <a:solidFill>
                <a:srgbClr val="000000"/>
              </a:solidFill>
              <a:latin typeface="Bw Helder DEMO"/>
              <a:ea typeface="Bw Helder DEMO"/>
              <a:cs typeface="Bw Helder DEMO"/>
              <a:sym typeface="Bw Helder DEM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4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3557320" y="4533900"/>
            <a:ext cx="11173360" cy="88011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139"/>
              </a:lnSpc>
            </a:pPr>
            <a:r>
              <a:rPr lang="en-US" sz="5099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Consecuencias</a:t>
            </a:r>
            <a:r>
              <a:rPr lang="en-US" sz="5099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del Futuro RESET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4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028700" y="962025"/>
            <a:ext cx="14363700" cy="125158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5040"/>
              </a:lnSpc>
            </a:pPr>
            <a:r>
              <a:rPr lang="en-US" sz="3600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¿</a:t>
            </a:r>
            <a:r>
              <a:rPr lang="en-US" sz="3600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Q</a:t>
            </a:r>
            <a:r>
              <a:rPr lang="en-US" sz="3600" b="1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ué</a:t>
            </a:r>
            <a:r>
              <a:rPr lang="en-US" sz="3600" b="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cambia </a:t>
            </a:r>
            <a:r>
              <a:rPr lang="en-US" sz="3600" b="1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cuando</a:t>
            </a:r>
            <a:r>
              <a:rPr lang="en-US" sz="3600" b="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la </a:t>
            </a:r>
            <a:r>
              <a:rPr lang="en-US" sz="3600" b="1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empresa</a:t>
            </a:r>
            <a:r>
              <a:rPr lang="en-US" sz="3600" b="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es </a:t>
            </a:r>
            <a:r>
              <a:rPr lang="en-US" sz="3600" b="1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dueña</a:t>
            </a:r>
            <a:r>
              <a:rPr lang="en-US" sz="3600" b="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del </a:t>
            </a:r>
            <a:r>
              <a:rPr lang="en-US" sz="3600" b="1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mensaje</a:t>
            </a:r>
            <a:r>
              <a:rPr lang="en-US" sz="3600" b="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?</a:t>
            </a:r>
          </a:p>
          <a:p>
            <a:pPr algn="l">
              <a:lnSpc>
                <a:spcPts val="5040"/>
              </a:lnSpc>
            </a:pPr>
            <a:endParaRPr lang="en-US" sz="3600" b="1" dirty="0">
              <a:solidFill>
                <a:srgbClr val="000000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2741860" y="2508590"/>
            <a:ext cx="12804280" cy="68668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690882" lvl="1" indent="-345441" algn="l">
              <a:lnSpc>
                <a:spcPts val="4480"/>
              </a:lnSpc>
              <a:buFont typeface="Arial"/>
              <a:buChar char="•"/>
            </a:pP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Relatos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de Alta Calidad (8/10):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Vendedores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seguros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que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hablan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de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impactos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, no solo de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piezas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técnicas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.</a:t>
            </a:r>
          </a:p>
          <a:p>
            <a:pPr marL="690882" lvl="1" indent="-345441" algn="l">
              <a:lnSpc>
                <a:spcPts val="4480"/>
              </a:lnSpc>
              <a:buFont typeface="Arial"/>
              <a:buChar char="•"/>
            </a:pPr>
            <a:endParaRPr lang="en-US" sz="3200" dirty="0">
              <a:solidFill>
                <a:srgbClr val="000000"/>
              </a:solidFill>
              <a:latin typeface="Bw Helder DEMO"/>
              <a:ea typeface="Bw Helder DEMO"/>
              <a:cs typeface="Bw Helder DEMO"/>
              <a:sym typeface="Bw Helder DEMO"/>
            </a:endParaRPr>
          </a:p>
          <a:p>
            <a:pPr marL="690882" lvl="1" indent="-345441" algn="l">
              <a:lnSpc>
                <a:spcPts val="4480"/>
              </a:lnSpc>
              <a:spcBef>
                <a:spcPct val="0"/>
              </a:spcBef>
              <a:buFont typeface="Arial"/>
              <a:buChar char="•"/>
            </a:pP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Conquista de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nuevos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mercados: El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relato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valor-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céntrico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atrae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al "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Ignorante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" y al "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Principiante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", no solo al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experto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.</a:t>
            </a:r>
          </a:p>
          <a:p>
            <a:pPr marL="690882" lvl="1" indent="-345441" algn="l">
              <a:lnSpc>
                <a:spcPts val="4480"/>
              </a:lnSpc>
              <a:spcBef>
                <a:spcPct val="0"/>
              </a:spcBef>
              <a:buFont typeface="Arial"/>
              <a:buChar char="•"/>
            </a:pPr>
            <a:endParaRPr lang="en-US" sz="3200" dirty="0">
              <a:solidFill>
                <a:srgbClr val="000000"/>
              </a:solidFill>
              <a:latin typeface="Bw Helder DEMO"/>
              <a:ea typeface="Bw Helder DEMO"/>
              <a:cs typeface="Bw Helder DEMO"/>
              <a:sym typeface="Bw Helder DEMO"/>
            </a:endParaRPr>
          </a:p>
          <a:p>
            <a:pPr marL="690882" lvl="1" indent="-345441" algn="l">
              <a:lnSpc>
                <a:spcPts val="4480"/>
              </a:lnSpc>
              <a:spcBef>
                <a:spcPct val="0"/>
              </a:spcBef>
              <a:buFont typeface="Arial"/>
              <a:buChar char="•"/>
            </a:pP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Coherencia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Total: Ventas, Marketing y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Producto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hablando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el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mismo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idioma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.</a:t>
            </a:r>
          </a:p>
          <a:p>
            <a:pPr marL="690882" lvl="1" indent="-345441" algn="l">
              <a:lnSpc>
                <a:spcPts val="4480"/>
              </a:lnSpc>
              <a:spcBef>
                <a:spcPct val="0"/>
              </a:spcBef>
              <a:buFont typeface="Arial"/>
              <a:buChar char="•"/>
            </a:pPr>
            <a:endParaRPr lang="en-US" sz="3200" dirty="0">
              <a:solidFill>
                <a:srgbClr val="000000"/>
              </a:solidFill>
              <a:latin typeface="Bw Helder DEMO"/>
              <a:ea typeface="Bw Helder DEMO"/>
              <a:cs typeface="Bw Helder DEMO"/>
              <a:sym typeface="Bw Helder DEMO"/>
            </a:endParaRPr>
          </a:p>
          <a:p>
            <a:pPr marL="690882" lvl="1" indent="-345441" algn="l">
              <a:lnSpc>
                <a:spcPts val="4480"/>
              </a:lnSpc>
              <a:spcBef>
                <a:spcPct val="0"/>
              </a:spcBef>
              <a:buFont typeface="Arial"/>
              <a:buChar char="•"/>
            </a:pP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Cero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Justificaciones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: La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falla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ya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no es "culpa del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vendedor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",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sino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una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oportunidad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para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ajustar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el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sistema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de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relatos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.</a:t>
            </a:r>
          </a:p>
          <a:p>
            <a:pPr algn="l">
              <a:lnSpc>
                <a:spcPts val="4480"/>
              </a:lnSpc>
              <a:spcBef>
                <a:spcPct val="0"/>
              </a:spcBef>
            </a:pPr>
            <a:endParaRPr lang="en-US" sz="3200" dirty="0">
              <a:solidFill>
                <a:srgbClr val="000000"/>
              </a:solidFill>
              <a:latin typeface="Bw Helder DEMO"/>
              <a:ea typeface="Bw Helder DEMO"/>
              <a:cs typeface="Bw Helder DEMO"/>
              <a:sym typeface="Bw Helder DEM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4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028700" y="962025"/>
            <a:ext cx="14592300" cy="188976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5040"/>
              </a:lnSpc>
            </a:pPr>
            <a:r>
              <a:rPr lang="en-US" sz="3600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Busc</a:t>
            </a:r>
            <a:r>
              <a:rPr lang="en-US" sz="3600" b="1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amos</a:t>
            </a:r>
            <a:r>
              <a:rPr lang="en-US" sz="3600" b="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intérpretes</a:t>
            </a:r>
            <a:r>
              <a:rPr lang="en-US" sz="3600" b="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relacionales</a:t>
            </a:r>
            <a:r>
              <a:rPr lang="en-US" sz="3600" b="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, no "</a:t>
            </a:r>
            <a:r>
              <a:rPr lang="en-US" sz="3600" b="1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héroes</a:t>
            </a:r>
            <a:r>
              <a:rPr lang="en-US" sz="3600" b="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</a:t>
            </a:r>
            <a:r>
              <a:rPr lang="en-US" sz="3600" b="1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aislados</a:t>
            </a:r>
            <a:r>
              <a:rPr lang="en-US" sz="3600" b="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"</a:t>
            </a:r>
          </a:p>
          <a:p>
            <a:pPr algn="l">
              <a:lnSpc>
                <a:spcPts val="5040"/>
              </a:lnSpc>
            </a:pPr>
            <a:endParaRPr lang="en-US" sz="3600" b="1" dirty="0">
              <a:solidFill>
                <a:srgbClr val="000000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  <a:p>
            <a:pPr algn="l">
              <a:lnSpc>
                <a:spcPts val="5040"/>
              </a:lnSpc>
            </a:pPr>
            <a:endParaRPr lang="en-US" sz="3600" b="1" dirty="0">
              <a:solidFill>
                <a:srgbClr val="000000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2391396" y="3162300"/>
            <a:ext cx="13505207" cy="513563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690882" lvl="1" indent="-345441" algn="l">
              <a:lnSpc>
                <a:spcPts val="4480"/>
              </a:lnSpc>
              <a:buFont typeface="Arial"/>
              <a:buChar char="•"/>
            </a:pP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En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el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modelo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RESET, no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dependes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del "pistolero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solitario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"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que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se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lleva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los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clientes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al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irse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.</a:t>
            </a:r>
          </a:p>
          <a:p>
            <a:pPr marL="690882" lvl="1" indent="-345441" algn="l">
              <a:lnSpc>
                <a:spcPts val="4480"/>
              </a:lnSpc>
              <a:buFont typeface="Arial"/>
              <a:buChar char="•"/>
            </a:pPr>
            <a:endParaRPr lang="en-US" sz="3200" dirty="0">
              <a:solidFill>
                <a:srgbClr val="000000"/>
              </a:solidFill>
              <a:latin typeface="Bw Helder DEMO"/>
              <a:ea typeface="Bw Helder DEMO"/>
              <a:cs typeface="Bw Helder DEMO"/>
              <a:sym typeface="Bw Helder DEMO"/>
            </a:endParaRPr>
          </a:p>
          <a:p>
            <a:pPr marL="690882" lvl="1" indent="-345441" algn="l">
              <a:lnSpc>
                <a:spcPts val="4480"/>
              </a:lnSpc>
              <a:spcBef>
                <a:spcPct val="0"/>
              </a:spcBef>
              <a:buFont typeface="Arial"/>
              <a:buChar char="•"/>
            </a:pP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La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maestría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está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en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el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guion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de la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empresa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; y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el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vendedor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que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escucha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y se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relaciona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.</a:t>
            </a:r>
          </a:p>
          <a:p>
            <a:pPr marL="690882" lvl="1" indent="-345441" algn="l">
              <a:lnSpc>
                <a:spcPts val="4480"/>
              </a:lnSpc>
              <a:spcBef>
                <a:spcPct val="0"/>
              </a:spcBef>
              <a:buFont typeface="Arial"/>
              <a:buChar char="•"/>
            </a:pPr>
            <a:endParaRPr lang="en-US" sz="3200" dirty="0">
              <a:solidFill>
                <a:srgbClr val="000000"/>
              </a:solidFill>
              <a:latin typeface="Bw Helder DEMO"/>
              <a:ea typeface="Bw Helder DEMO"/>
              <a:cs typeface="Bw Helder DEMO"/>
              <a:sym typeface="Bw Helder DEMO"/>
            </a:endParaRPr>
          </a:p>
          <a:p>
            <a:pPr marL="690882" lvl="1" indent="-345441" algn="l">
              <a:lnSpc>
                <a:spcPts val="4480"/>
              </a:lnSpc>
              <a:spcBef>
                <a:spcPct val="0"/>
              </a:spcBef>
              <a:buFont typeface="Arial"/>
              <a:buChar char="•"/>
            </a:pP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Onboarding Robusto: Un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vendedor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nuevo es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productivo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en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semanas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, no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en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meses,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porque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tiene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los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argumentos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esenciales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desde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el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día 1.</a:t>
            </a:r>
          </a:p>
          <a:p>
            <a:pPr algn="l">
              <a:lnSpc>
                <a:spcPts val="4480"/>
              </a:lnSpc>
              <a:spcBef>
                <a:spcPct val="0"/>
              </a:spcBef>
            </a:pPr>
            <a:endParaRPr lang="en-US" sz="3200" dirty="0">
              <a:solidFill>
                <a:srgbClr val="000000"/>
              </a:solidFill>
              <a:latin typeface="Bw Helder DEMO"/>
              <a:ea typeface="Bw Helder DEMO"/>
              <a:cs typeface="Bw Helder DEMO"/>
              <a:sym typeface="Bw Helder DEM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4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028700" y="962025"/>
            <a:ext cx="10934700" cy="61341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5040"/>
              </a:lnSpc>
            </a:pPr>
            <a:r>
              <a:rPr lang="en-US" sz="3600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Lo </a:t>
            </a:r>
            <a:r>
              <a:rPr lang="en-US" sz="3600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qu</a:t>
            </a:r>
            <a:r>
              <a:rPr lang="en-US" sz="3600" b="1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e</a:t>
            </a:r>
            <a:r>
              <a:rPr lang="en-US" sz="3600" b="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no se </a:t>
            </a:r>
            <a:r>
              <a:rPr lang="en-US" sz="3600" b="1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mide</a:t>
            </a:r>
            <a:r>
              <a:rPr lang="en-US" sz="3600" b="1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, no se </a:t>
            </a:r>
            <a:r>
              <a:rPr lang="en-US" sz="3600" b="1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gestiona</a:t>
            </a:r>
            <a:endParaRPr lang="en-US" sz="3600" b="1" dirty="0">
              <a:solidFill>
                <a:srgbClr val="000000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2590800" y="2781300"/>
            <a:ext cx="13505207" cy="571271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690882" lvl="1" indent="-345441" algn="l">
              <a:lnSpc>
                <a:spcPts val="4480"/>
              </a:lnSpc>
              <a:buFont typeface="Arial"/>
              <a:buChar char="•"/>
            </a:pP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Para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cerrar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la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brecha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, primero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debemos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ver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la "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foto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real" de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nuestras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reuniones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y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presentaciones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de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venta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.</a:t>
            </a:r>
          </a:p>
          <a:p>
            <a:pPr marL="690882" lvl="1" indent="-345441" algn="l">
              <a:lnSpc>
                <a:spcPts val="4480"/>
              </a:lnSpc>
              <a:buFont typeface="Arial"/>
              <a:buChar char="•"/>
            </a:pPr>
            <a:endParaRPr lang="en-US" sz="3200" dirty="0">
              <a:solidFill>
                <a:srgbClr val="000000"/>
              </a:solidFill>
              <a:latin typeface="Bw Helder DEMO"/>
              <a:ea typeface="Bw Helder DEMO"/>
              <a:cs typeface="Bw Helder DEMO"/>
              <a:sym typeface="Bw Helder DEMO"/>
            </a:endParaRPr>
          </a:p>
          <a:p>
            <a:pPr marL="690882" lvl="1" indent="-345441" algn="l">
              <a:lnSpc>
                <a:spcPts val="4480"/>
              </a:lnSpc>
              <a:buFont typeface="Arial"/>
              <a:buChar char="•"/>
            </a:pP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No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evaluamos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personas;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evaluamos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la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calidad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de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nuestras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ofertas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prioritarias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.</a:t>
            </a:r>
          </a:p>
          <a:p>
            <a:pPr marL="690882" lvl="1" indent="-345441" algn="l">
              <a:lnSpc>
                <a:spcPts val="4480"/>
              </a:lnSpc>
              <a:buFont typeface="Arial"/>
              <a:buChar char="•"/>
            </a:pPr>
            <a:endParaRPr lang="en-US" sz="3200" dirty="0">
              <a:solidFill>
                <a:srgbClr val="000000"/>
              </a:solidFill>
              <a:latin typeface="Bw Helder DEMO"/>
              <a:ea typeface="Bw Helder DEMO"/>
              <a:cs typeface="Bw Helder DEMO"/>
              <a:sym typeface="Bw Helder DEMO"/>
            </a:endParaRPr>
          </a:p>
          <a:p>
            <a:pPr marL="690882" lvl="1" indent="-345441" algn="l">
              <a:lnSpc>
                <a:spcPts val="4480"/>
              </a:lnSpc>
              <a:spcBef>
                <a:spcPct val="0"/>
              </a:spcBef>
              <a:buFont typeface="Arial"/>
              <a:buChar char="•"/>
            </a:pP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Regla de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oro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: No hay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diagnóstico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genérico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. Se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diagnostica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: [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Producto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/Servicio] + [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Segmento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de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Cliente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]. El "para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quién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"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manda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sobre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el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"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qué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".</a:t>
            </a:r>
          </a:p>
          <a:p>
            <a:pPr algn="l">
              <a:lnSpc>
                <a:spcPts val="4480"/>
              </a:lnSpc>
              <a:spcBef>
                <a:spcPct val="0"/>
              </a:spcBef>
            </a:pPr>
            <a:endParaRPr lang="en-US" sz="3200" dirty="0">
              <a:solidFill>
                <a:srgbClr val="000000"/>
              </a:solidFill>
              <a:latin typeface="Bw Helder DEMO"/>
              <a:ea typeface="Bw Helder DEMO"/>
              <a:cs typeface="Bw Helder DEMO"/>
              <a:sym typeface="Bw Helder DEM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4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3557319" y="3958589"/>
            <a:ext cx="11173360" cy="88011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139"/>
              </a:lnSpc>
            </a:pPr>
            <a:r>
              <a:rPr lang="en-US" sz="5099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Los 7 </a:t>
            </a:r>
            <a:r>
              <a:rPr lang="en-US" sz="5099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Estándares</a:t>
            </a:r>
            <a:r>
              <a:rPr lang="en-US" sz="5099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de Oro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4332669" y="5143500"/>
            <a:ext cx="9622660" cy="58862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040"/>
              </a:lnSpc>
            </a:pPr>
            <a:r>
              <a:rPr lang="en-US" sz="2800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Los </a:t>
            </a:r>
            <a:r>
              <a:rPr lang="en-US" sz="2800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prioritarios</a:t>
            </a:r>
            <a:r>
              <a:rPr lang="en-US" sz="2800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son </a:t>
            </a:r>
            <a:r>
              <a:rPr lang="en-US" sz="2800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los</a:t>
            </a:r>
            <a:r>
              <a:rPr lang="en-US" sz="2800" dirty="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5 </a:t>
            </a:r>
            <a:r>
              <a:rPr lang="en-US" sz="2800" dirty="0" err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primeros</a:t>
            </a:r>
            <a:endParaRPr lang="en-US" sz="2800" dirty="0">
              <a:solidFill>
                <a:srgbClr val="000000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4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028700" y="962025"/>
            <a:ext cx="12632890" cy="12515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040"/>
              </a:lnSpc>
            </a:pPr>
            <a:r>
              <a:rPr lang="en-US" sz="3600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¿Cómo sabremos s</a:t>
            </a:r>
            <a:r>
              <a:rPr lang="en-US" sz="3600" b="1">
                <a:solidFill>
                  <a:srgbClr val="000000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i nuestro relato es de 8/10?</a:t>
            </a:r>
          </a:p>
          <a:p>
            <a:pPr algn="l">
              <a:lnSpc>
                <a:spcPts val="5040"/>
              </a:lnSpc>
            </a:pPr>
            <a:endParaRPr lang="en-US" sz="3600" b="1">
              <a:solidFill>
                <a:srgbClr val="000000"/>
              </a:solidFill>
              <a:latin typeface="League Spartan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3" name="TextBox 3"/>
          <p:cNvSpPr txBox="1"/>
          <p:nvPr/>
        </p:nvSpPr>
        <p:spPr>
          <a:xfrm>
            <a:off x="1369374" y="2224496"/>
            <a:ext cx="15549252" cy="744396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690882" lvl="1" indent="-345441" algn="l">
              <a:lnSpc>
                <a:spcPts val="4480"/>
              </a:lnSpc>
              <a:buAutoNum type="arabicPeriod"/>
            </a:pPr>
            <a:r>
              <a:rPr lang="en-US" sz="3200" b="1" dirty="0" err="1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Deseable</a:t>
            </a:r>
            <a:r>
              <a:rPr lang="en-US" sz="3200" b="1" dirty="0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: ¿</a:t>
            </a:r>
            <a:r>
              <a:rPr lang="en-US" sz="3200" b="1" dirty="0" err="1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Mencionamos</a:t>
            </a:r>
            <a:r>
              <a:rPr lang="en-US" sz="3200" b="1" dirty="0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 la </a:t>
            </a:r>
            <a:r>
              <a:rPr lang="en-US" sz="3200" b="1" dirty="0" err="1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transformación</a:t>
            </a:r>
            <a:r>
              <a:rPr lang="en-US" sz="3200" b="1" dirty="0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 antes/</a:t>
            </a:r>
            <a:r>
              <a:rPr lang="en-US" sz="3200" b="1" dirty="0" err="1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después</a:t>
            </a:r>
            <a:r>
              <a:rPr lang="en-US" sz="3200" b="1" dirty="0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 con </a:t>
            </a:r>
            <a:r>
              <a:rPr lang="en-US" sz="3200" b="1" dirty="0" err="1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números</a:t>
            </a:r>
            <a:r>
              <a:rPr lang="en-US" sz="3200" b="1" dirty="0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?</a:t>
            </a:r>
          </a:p>
          <a:p>
            <a:pPr marL="690882" lvl="1" indent="-345441" algn="l">
              <a:lnSpc>
                <a:spcPts val="4480"/>
              </a:lnSpc>
              <a:buAutoNum type="arabicPeriod"/>
            </a:pPr>
            <a:endParaRPr lang="en-US" sz="3200" b="1" dirty="0">
              <a:solidFill>
                <a:srgbClr val="000000"/>
              </a:solidFill>
              <a:latin typeface="Bw Helder DEMO Bold"/>
              <a:ea typeface="Bw Helder DEMO Bold"/>
              <a:cs typeface="Bw Helder DEMO Bold"/>
              <a:sym typeface="Bw Helder DEMO Bold"/>
            </a:endParaRPr>
          </a:p>
          <a:p>
            <a:pPr marL="690882" lvl="1" indent="-345441" algn="l">
              <a:lnSpc>
                <a:spcPts val="4480"/>
              </a:lnSpc>
              <a:buAutoNum type="arabicPeriod"/>
            </a:pPr>
            <a:r>
              <a:rPr lang="en-US" sz="3200" b="1" dirty="0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Irrefutable: ¿Damos </a:t>
            </a:r>
            <a:r>
              <a:rPr lang="en-US" sz="3200" b="1" dirty="0" err="1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evidencia</a:t>
            </a:r>
            <a:r>
              <a:rPr lang="en-US" sz="3200" b="1" dirty="0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 y </a:t>
            </a:r>
            <a:r>
              <a:rPr lang="en-US" sz="3200" b="1" dirty="0" err="1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casos</a:t>
            </a:r>
            <a:r>
              <a:rPr lang="en-US" sz="3200" b="1" dirty="0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 de </a:t>
            </a:r>
            <a:r>
              <a:rPr lang="en-US" sz="3200" b="1" dirty="0" err="1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éxito</a:t>
            </a:r>
            <a:r>
              <a:rPr lang="en-US" sz="3200" b="1" dirty="0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 reales?</a:t>
            </a:r>
          </a:p>
          <a:p>
            <a:pPr marL="690882" lvl="1" indent="-345441" algn="l">
              <a:lnSpc>
                <a:spcPts val="4480"/>
              </a:lnSpc>
              <a:buAutoNum type="arabicPeriod"/>
            </a:pPr>
            <a:endParaRPr lang="en-US" sz="3200" b="1" dirty="0">
              <a:solidFill>
                <a:srgbClr val="000000"/>
              </a:solidFill>
              <a:latin typeface="Bw Helder DEMO Bold"/>
              <a:ea typeface="Bw Helder DEMO Bold"/>
              <a:cs typeface="Bw Helder DEMO Bold"/>
              <a:sym typeface="Bw Helder DEMO Bold"/>
            </a:endParaRPr>
          </a:p>
          <a:p>
            <a:pPr marL="690882" lvl="1" indent="-345441" algn="l">
              <a:lnSpc>
                <a:spcPts val="4480"/>
              </a:lnSpc>
              <a:buAutoNum type="arabicPeriod"/>
            </a:pPr>
            <a:r>
              <a:rPr lang="en-US" sz="3200" b="1" dirty="0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Replicable: ¿Es tan simple </a:t>
            </a:r>
            <a:r>
              <a:rPr lang="en-US" sz="3200" b="1" dirty="0" err="1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que</a:t>
            </a:r>
            <a:r>
              <a:rPr lang="en-US" sz="3200" b="1" dirty="0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el</a:t>
            </a:r>
            <a:r>
              <a:rPr lang="en-US" sz="3200" b="1" dirty="0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cliente</a:t>
            </a:r>
            <a:r>
              <a:rPr lang="en-US" sz="3200" b="1" dirty="0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puede</a:t>
            </a:r>
            <a:r>
              <a:rPr lang="en-US" sz="3200" b="1" dirty="0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repetirlo</a:t>
            </a:r>
            <a:r>
              <a:rPr lang="en-US" sz="3200" b="1" dirty="0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 a </a:t>
            </a:r>
            <a:r>
              <a:rPr lang="en-US" sz="3200" b="1" dirty="0" err="1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su</a:t>
            </a:r>
            <a:r>
              <a:rPr lang="en-US" sz="3200" b="1" dirty="0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 jefe?</a:t>
            </a:r>
          </a:p>
          <a:p>
            <a:pPr marL="690882" lvl="1" indent="-345441" algn="l">
              <a:lnSpc>
                <a:spcPts val="4480"/>
              </a:lnSpc>
              <a:buAutoNum type="arabicPeriod"/>
            </a:pPr>
            <a:endParaRPr lang="en-US" sz="3200" b="1" dirty="0">
              <a:solidFill>
                <a:srgbClr val="000000"/>
              </a:solidFill>
              <a:latin typeface="Bw Helder DEMO Bold"/>
              <a:ea typeface="Bw Helder DEMO Bold"/>
              <a:cs typeface="Bw Helder DEMO Bold"/>
              <a:sym typeface="Bw Helder DEMO Bold"/>
            </a:endParaRPr>
          </a:p>
          <a:p>
            <a:pPr marL="690882" lvl="1" indent="-345441" algn="l">
              <a:lnSpc>
                <a:spcPts val="4480"/>
              </a:lnSpc>
              <a:buAutoNum type="arabicPeriod"/>
            </a:pPr>
            <a:r>
              <a:rPr lang="en-US" sz="3200" b="1" dirty="0" err="1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Lógico</a:t>
            </a:r>
            <a:r>
              <a:rPr lang="en-US" sz="3200" b="1" dirty="0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: ¿Se </a:t>
            </a:r>
            <a:r>
              <a:rPr lang="en-US" sz="3200" b="1" dirty="0" err="1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entiende</a:t>
            </a:r>
            <a:r>
              <a:rPr lang="en-US" sz="3200" b="1" dirty="0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 la </a:t>
            </a:r>
            <a:r>
              <a:rPr lang="en-US" sz="3200" b="1" dirty="0" err="1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solución</a:t>
            </a:r>
            <a:r>
              <a:rPr lang="en-US" sz="3200" b="1" dirty="0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 sin </a:t>
            </a:r>
            <a:r>
              <a:rPr lang="en-US" sz="3200" b="1" dirty="0" err="1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verla</a:t>
            </a:r>
            <a:r>
              <a:rPr lang="en-US" sz="3200" b="1" dirty="0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funcionar</a:t>
            </a:r>
            <a:r>
              <a:rPr lang="en-US" sz="3200" b="1" dirty="0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?</a:t>
            </a:r>
          </a:p>
          <a:p>
            <a:pPr marL="690882" lvl="1" indent="-345441" algn="l">
              <a:lnSpc>
                <a:spcPts val="4480"/>
              </a:lnSpc>
              <a:buAutoNum type="arabicPeriod"/>
            </a:pPr>
            <a:endParaRPr lang="en-US" sz="3200" b="1" dirty="0">
              <a:solidFill>
                <a:srgbClr val="000000"/>
              </a:solidFill>
              <a:latin typeface="Bw Helder DEMO Bold"/>
              <a:ea typeface="Bw Helder DEMO Bold"/>
              <a:cs typeface="Bw Helder DEMO Bold"/>
              <a:sym typeface="Bw Helder DEMO Bold"/>
            </a:endParaRPr>
          </a:p>
          <a:p>
            <a:pPr marL="690882" lvl="1" indent="-345441" algn="l">
              <a:lnSpc>
                <a:spcPts val="4480"/>
              </a:lnSpc>
              <a:buAutoNum type="arabicPeriod"/>
            </a:pPr>
            <a:r>
              <a:rPr lang="en-US" sz="3200" b="1" dirty="0" err="1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Balanceado</a:t>
            </a:r>
            <a:r>
              <a:rPr lang="en-US" sz="3200" b="1" dirty="0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: ¿</a:t>
            </a:r>
            <a:r>
              <a:rPr lang="en-US" sz="3200" b="1" dirty="0" err="1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Hablamos</a:t>
            </a:r>
            <a:r>
              <a:rPr lang="en-US" sz="3200" b="1" dirty="0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 70% de </a:t>
            </a:r>
            <a:r>
              <a:rPr lang="en-US" sz="3200" b="1" dirty="0" err="1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clientes</a:t>
            </a:r>
            <a:r>
              <a:rPr lang="en-US" sz="3200" b="1" dirty="0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 y 30% de </a:t>
            </a:r>
            <a:r>
              <a:rPr lang="en-US" sz="3200" b="1" dirty="0" err="1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nosotros</a:t>
            </a:r>
            <a:r>
              <a:rPr lang="en-US" sz="3200" b="1" dirty="0">
                <a:solidFill>
                  <a:srgbClr val="000000"/>
                </a:solidFill>
                <a:latin typeface="Bw Helder DEMO Bold"/>
                <a:ea typeface="Bw Helder DEMO Bold"/>
                <a:cs typeface="Bw Helder DEMO Bold"/>
                <a:sym typeface="Bw Helder DEMO Bold"/>
              </a:rPr>
              <a:t>?</a:t>
            </a:r>
          </a:p>
          <a:p>
            <a:pPr marL="690882" lvl="1" indent="-345441" algn="l">
              <a:lnSpc>
                <a:spcPts val="4480"/>
              </a:lnSpc>
              <a:buAutoNum type="arabicPeriod"/>
            </a:pPr>
            <a:endParaRPr lang="en-US" sz="3200" b="1" dirty="0">
              <a:solidFill>
                <a:srgbClr val="000000"/>
              </a:solidFill>
              <a:latin typeface="Bw Helder DEMO Bold"/>
              <a:ea typeface="Bw Helder DEMO Bold"/>
              <a:cs typeface="Bw Helder DEMO Bold"/>
              <a:sym typeface="Bw Helder DEMO Bold"/>
            </a:endParaRPr>
          </a:p>
          <a:p>
            <a:pPr marL="690882" lvl="1" indent="-345441" algn="l">
              <a:lnSpc>
                <a:spcPts val="4480"/>
              </a:lnSpc>
              <a:buAutoNum type="arabicPeriod"/>
            </a:pP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Visual: ¿Nuestra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gráfica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apoya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o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distrae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?</a:t>
            </a:r>
          </a:p>
          <a:p>
            <a:pPr marL="690882" lvl="1" indent="-345441" algn="l">
              <a:lnSpc>
                <a:spcPts val="4480"/>
              </a:lnSpc>
              <a:buAutoNum type="arabicPeriod"/>
            </a:pPr>
            <a:endParaRPr lang="en-US" sz="3200" dirty="0">
              <a:solidFill>
                <a:srgbClr val="000000"/>
              </a:solidFill>
              <a:latin typeface="Bw Helder DEMO"/>
              <a:ea typeface="Bw Helder DEMO"/>
              <a:cs typeface="Bw Helder DEMO"/>
              <a:sym typeface="Bw Helder DEMO"/>
            </a:endParaRPr>
          </a:p>
          <a:p>
            <a:pPr marL="690882" lvl="1" indent="-345441" algn="l">
              <a:lnSpc>
                <a:spcPts val="4480"/>
              </a:lnSpc>
              <a:buAutoNum type="arabicPeriod"/>
            </a:pP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Confiable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: ¿Nuestra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energía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es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acorde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 al </a:t>
            </a:r>
            <a:r>
              <a:rPr lang="en-US" sz="3200" dirty="0" err="1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cliente</a:t>
            </a:r>
            <a:r>
              <a:rPr lang="en-US" sz="3200" dirty="0">
                <a:solidFill>
                  <a:srgbClr val="000000"/>
                </a:solidFill>
                <a:latin typeface="Bw Helder DEMO"/>
                <a:ea typeface="Bw Helder DEMO"/>
                <a:cs typeface="Bw Helder DEMO"/>
                <a:sym typeface="Bw Helder DEMO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683</Words>
  <Application>Microsoft Office PowerPoint</Application>
  <PresentationFormat>Personalizado</PresentationFormat>
  <Paragraphs>73</Paragraphs>
  <Slides>16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2" baseType="lpstr">
      <vt:lpstr>League Spartan</vt:lpstr>
      <vt:lpstr>Bw Helder DEMO Bold</vt:lpstr>
      <vt:lpstr>Bw Helder DEMO</vt:lpstr>
      <vt:lpstr>Arial</vt:lpstr>
      <vt:lpstr>Calibri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Actividad 2 reset libro</dc:title>
  <cp:lastModifiedBy>hector sepulveda</cp:lastModifiedBy>
  <cp:revision>2</cp:revision>
  <dcterms:created xsi:type="dcterms:W3CDTF">2006-08-16T00:00:00Z</dcterms:created>
  <dcterms:modified xsi:type="dcterms:W3CDTF">2026-02-13T17:02:49Z</dcterms:modified>
  <dc:identifier>DAHBNwrjC2s</dc:identifier>
</cp:coreProperties>
</file>